
<file path=[Content_Types].xml><?xml version="1.0" encoding="utf-8"?>
<Types xmlns="http://schemas.openxmlformats.org/package/2006/content-types">
  <Default Extension="fna&amp;oh=03_Q7cD3wF_BDkckOki64h3dLakSPzVKDd_HknJywigcXZwk0IgYA&amp;oe=694F8367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8" r:id="rId2"/>
    <p:sldId id="256" r:id="rId3"/>
    <p:sldId id="393" r:id="rId4"/>
    <p:sldId id="711" r:id="rId5"/>
    <p:sldId id="713" r:id="rId6"/>
    <p:sldId id="715" r:id="rId7"/>
    <p:sldId id="264" r:id="rId8"/>
    <p:sldId id="334" r:id="rId9"/>
    <p:sldId id="312" r:id="rId10"/>
    <p:sldId id="675" r:id="rId11"/>
    <p:sldId id="702" r:id="rId12"/>
    <p:sldId id="703" r:id="rId13"/>
    <p:sldId id="433" r:id="rId14"/>
    <p:sldId id="494" r:id="rId15"/>
    <p:sldId id="495" r:id="rId16"/>
    <p:sldId id="329" r:id="rId17"/>
    <p:sldId id="333" r:id="rId18"/>
    <p:sldId id="679" r:id="rId19"/>
    <p:sldId id="502" r:id="rId20"/>
    <p:sldId id="280" r:id="rId21"/>
    <p:sldId id="707" r:id="rId22"/>
    <p:sldId id="708" r:id="rId23"/>
    <p:sldId id="357" r:id="rId24"/>
    <p:sldId id="709" r:id="rId25"/>
    <p:sldId id="710" r:id="rId26"/>
    <p:sldId id="706" r:id="rId27"/>
    <p:sldId id="344" r:id="rId28"/>
    <p:sldId id="355" r:id="rId29"/>
    <p:sldId id="384" r:id="rId30"/>
    <p:sldId id="385" r:id="rId31"/>
    <p:sldId id="464" r:id="rId32"/>
    <p:sldId id="396" r:id="rId33"/>
    <p:sldId id="374" r:id="rId34"/>
    <p:sldId id="377" r:id="rId35"/>
    <p:sldId id="379" r:id="rId36"/>
    <p:sldId id="381" r:id="rId37"/>
    <p:sldId id="466" r:id="rId38"/>
    <p:sldId id="436" r:id="rId39"/>
    <p:sldId id="425" r:id="rId40"/>
    <p:sldId id="350" r:id="rId41"/>
    <p:sldId id="351" r:id="rId42"/>
    <p:sldId id="473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84" autoAdjust="0"/>
    <p:restoredTop sz="90340" autoAdjust="0"/>
  </p:normalViewPr>
  <p:slideViewPr>
    <p:cSldViewPr snapToGrid="0" showGuides="1">
      <p:cViewPr varScale="1">
        <p:scale>
          <a:sx n="63" d="100"/>
          <a:sy n="63" d="100"/>
        </p:scale>
        <p:origin x="1116" y="66"/>
      </p:cViewPr>
      <p:guideLst>
        <p:guide orient="horz" pos="212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26D051FA-497A-4650-8064-85E0F883BD1A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1"/>
            <a:ext cx="3037840" cy="466434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71"/>
            <a:ext cx="3037840" cy="466434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3A576BD5-00FC-49CA-B449-6DCE84B40E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652" cy="4666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94" y="2"/>
            <a:ext cx="3038780" cy="4666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13A86-E8E8-4DB1-BC97-324B086F5C0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04" y="4474017"/>
            <a:ext cx="5608320" cy="366115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718"/>
            <a:ext cx="3037652" cy="466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94" y="8829718"/>
            <a:ext cx="3038780" cy="466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27B17-8BFD-4074-AED4-BB6798B7F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6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7B17-8BFD-4074-AED4-BB6798B7F8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84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7B17-8BFD-4074-AED4-BB6798B7F8A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63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052513" y="1541463"/>
            <a:ext cx="7391401" cy="41592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40FD7-94EC-46AE-84C6-76B68250CC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389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052513" y="1541463"/>
            <a:ext cx="7391401" cy="41592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40FD7-94EC-46AE-84C6-76B68250CC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748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7BC1-0DB1-4EEB-BC18-62126684FF6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31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052513" y="1541463"/>
            <a:ext cx="7391401" cy="41592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1727DB3-262D-4AC9-9D73-28DD8D17BB8E}" type="slidenum">
              <a:rPr lang="en-US" altLang="en-US" smtClean="0"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7B17-8BFD-4074-AED4-BB6798B7F8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33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7B17-8BFD-4074-AED4-BB6798B7F8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56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7B17-8BFD-4074-AED4-BB6798B7F8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C0E2D-44EB-0605-9905-A721FDE05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8D6ADD-3FC1-4FA3-7A5C-22769FDBAD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C0DE9B-1238-9273-7361-A4C64F212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0D386-AA80-CB08-EBA2-7B1838322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7B17-8BFD-4074-AED4-BB6798B7F8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45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74F7B-7EBE-D70B-4165-B09AA032B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132AFB-E9C3-16F5-8019-0C0B90A02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2B73B-01E2-9E04-BC89-B7BEA5054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DAF2D-9147-7CCE-4A71-E7B36DEC3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7B17-8BFD-4074-AED4-BB6798B7F8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74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94B0-66DA-43B6-8A69-6E3BB1B22BC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87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94B0-66DA-43B6-8A69-6E3BB1B22BC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87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052513" y="1541463"/>
            <a:ext cx="7391401" cy="41592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1727DB3-262D-4AC9-9D73-28DD8D17BB8E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96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3D4C-EFF0-496B-A400-3B85BE46FC4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729-72BD-4395-83D5-A64834BE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3D4C-EFF0-496B-A400-3B85BE46FC4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729-72BD-4395-83D5-A64834BE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3D4C-EFF0-496B-A400-3B85BE46FC4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729-72BD-4395-83D5-A64834BE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3D4C-EFF0-496B-A400-3B85BE46FC4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729-72BD-4395-83D5-A64834BE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3D4C-EFF0-496B-A400-3B85BE46FC4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729-72BD-4395-83D5-A64834BE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3D4C-EFF0-496B-A400-3B85BE46FC4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729-72BD-4395-83D5-A64834BE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3D4C-EFF0-496B-A400-3B85BE46FC4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729-72BD-4395-83D5-A64834BE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3D4C-EFF0-496B-A400-3B85BE46FC4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729-72BD-4395-83D5-A64834BE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3D4C-EFF0-496B-A400-3B85BE46FC4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729-72BD-4395-83D5-A64834BE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3D4C-EFF0-496B-A400-3B85BE46FC4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729-72BD-4395-83D5-A64834BE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3D4C-EFF0-496B-A400-3B85BE46FC4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729-72BD-4395-83D5-A64834BE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23D4C-EFF0-496B-A400-3B85BE46FC4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D4729-72BD-4395-83D5-A64834BE70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fna&amp;oh=03_Q7cD3wF_BDkckOki64h3dLakSPzVKDd_HknJywigcXZwk0IgYA&amp;oe=694F8367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629" y="3336727"/>
            <a:ext cx="10972800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" altLang="en-US" sz="3200" dirty="0">
                <a:latin typeface="Kalimati" panose="00000400000000000000" charset="0"/>
                <a:cs typeface="Kalimati" panose="00000400000000000000" charset="0"/>
              </a:rPr>
              <a:t>(आर्थिक वर्ष २०८</a:t>
            </a:r>
            <a:r>
              <a:rPr lang="ne-NP" altLang="en-US" sz="3200" dirty="0">
                <a:latin typeface="Kalimati" panose="00000400000000000000" charset="0"/>
                <a:cs typeface="Kalimati" panose="00000400000000000000" charset="0"/>
              </a:rPr>
              <a:t>२</a:t>
            </a:r>
            <a:r>
              <a:rPr lang="en-US" altLang="" sz="3200" dirty="0">
                <a:latin typeface="Kalimati" panose="00000400000000000000" charset="0"/>
                <a:cs typeface="Kalimati" panose="00000400000000000000" charset="0"/>
              </a:rPr>
              <a:t>/</a:t>
            </a:r>
            <a:r>
              <a:rPr lang="" altLang="en-US" sz="3200" dirty="0">
                <a:latin typeface="Kalimati" panose="00000400000000000000" charset="0"/>
                <a:cs typeface="Kalimati" panose="00000400000000000000" charset="0"/>
              </a:rPr>
              <a:t>८</a:t>
            </a:r>
            <a:r>
              <a:rPr lang="ne-NP" altLang="en-US" sz="3200" dirty="0">
                <a:latin typeface="Kalimati" panose="00000400000000000000" charset="0"/>
                <a:cs typeface="Kalimati" panose="00000400000000000000" charset="0"/>
              </a:rPr>
              <a:t>३</a:t>
            </a:r>
            <a:r>
              <a:rPr lang="en-US" altLang="" sz="3200" dirty="0">
                <a:latin typeface="Kalimati" panose="00000400000000000000" charset="0"/>
                <a:cs typeface="Kalimati" panose="00000400000000000000" charset="0"/>
              </a:rPr>
              <a:t> </a:t>
            </a:r>
            <a:r>
              <a:rPr lang="" altLang="" sz="3200" dirty="0">
                <a:latin typeface="Kalimati" panose="00000400000000000000" charset="0"/>
                <a:cs typeface="Kalimati" panose="00000400000000000000" charset="0"/>
              </a:rPr>
              <a:t>को </a:t>
            </a:r>
            <a:r>
              <a:rPr lang="ne-NP" altLang="" sz="3200" dirty="0">
                <a:latin typeface="Kalimati" panose="00000400000000000000" charset="0"/>
                <a:cs typeface="Kalimati" panose="00000400000000000000" charset="0"/>
              </a:rPr>
              <a:t>प्रथम</a:t>
            </a:r>
            <a:r>
              <a:rPr lang="" altLang="" sz="3200" dirty="0">
                <a:latin typeface="Kalimati" panose="00000400000000000000" charset="0"/>
                <a:cs typeface="Kalimati" panose="00000400000000000000" charset="0"/>
              </a:rPr>
              <a:t> चौमासिक</a:t>
            </a:r>
            <a:r>
              <a:rPr lang="ne-NP" altLang="" sz="3200">
                <a:latin typeface="Kalimati" panose="00000400000000000000" charset="0"/>
                <a:cs typeface="Kalimati" panose="00000400000000000000" charset="0"/>
              </a:rPr>
              <a:t>/अर्धबार्षिक</a:t>
            </a:r>
            <a:r>
              <a:rPr lang="" altLang="" sz="3200">
                <a:latin typeface="Kalimati" panose="00000400000000000000" charset="0"/>
                <a:cs typeface="Kalimati" panose="00000400000000000000" charset="0"/>
              </a:rPr>
              <a:t> </a:t>
            </a:r>
            <a:r>
              <a:rPr lang="" altLang="" sz="3200" dirty="0">
                <a:latin typeface="Kalimati" panose="00000400000000000000" charset="0"/>
                <a:cs typeface="Kalimati" panose="00000400000000000000" charset="0"/>
              </a:rPr>
              <a:t>सम</a:t>
            </a:r>
            <a:r>
              <a:rPr lang="ne-NP" altLang="" sz="3200" dirty="0">
                <a:latin typeface="Kalimati" panose="00000400000000000000" charset="0"/>
                <a:cs typeface="Kalimati" panose="00000400000000000000" charset="0"/>
              </a:rPr>
              <a:t>ी</a:t>
            </a:r>
            <a:r>
              <a:rPr lang="" altLang="" sz="3200" dirty="0">
                <a:latin typeface="Kalimati" panose="00000400000000000000" charset="0"/>
                <a:cs typeface="Kalimati" panose="00000400000000000000" charset="0"/>
              </a:rPr>
              <a:t>क्षा</a:t>
            </a:r>
            <a:r>
              <a:rPr lang="en-US" sz="3200" dirty="0">
                <a:latin typeface="Kalimati" panose="00000400000000000000" charset="0"/>
                <a:cs typeface="Kalimati" panose="00000400000000000000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8629" y="551543"/>
            <a:ext cx="10972800" cy="19774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" altLang="en-US" sz="2000" b="1" dirty="0">
                <a:latin typeface="Kalimati" panose="00000400000000000000" charset="0"/>
                <a:cs typeface="Kalimati" panose="00000400000000000000" charset="0"/>
              </a:rPr>
              <a:t>गण्डकी </a:t>
            </a:r>
            <a:r>
              <a:rPr lang="en-US" sz="2000" b="1" dirty="0" err="1">
                <a:latin typeface="Kalimati" panose="00000400000000000000" charset="0"/>
                <a:cs typeface="Kalimati" panose="00000400000000000000" charset="0"/>
              </a:rPr>
              <a:t>प्रदेश</a:t>
            </a:r>
            <a:r>
              <a:rPr lang="en-US" sz="2000" b="1" dirty="0">
                <a:latin typeface="Kalimati" panose="00000400000000000000" charset="0"/>
                <a:cs typeface="Kalimati" panose="00000400000000000000" charset="0"/>
              </a:rPr>
              <a:t> </a:t>
            </a:r>
            <a:r>
              <a:rPr lang="en-US" sz="2000" b="1" dirty="0" err="1">
                <a:latin typeface="Kalimati" panose="00000400000000000000" charset="0"/>
                <a:cs typeface="Kalimati" panose="00000400000000000000" charset="0"/>
              </a:rPr>
              <a:t>सरकार</a:t>
            </a:r>
            <a:endParaRPr lang="en-US" sz="2800" b="1" dirty="0">
              <a:latin typeface="Kalimati" panose="00000400000000000000" charset="0"/>
              <a:cs typeface="Kalimati" panose="00000400000000000000" charset="0"/>
            </a:endParaRPr>
          </a:p>
          <a:p>
            <a:pPr algn="ctr">
              <a:lnSpc>
                <a:spcPct val="150000"/>
              </a:lnSpc>
            </a:pPr>
            <a:r>
              <a:rPr lang="ne-NP" sz="3600" b="1" dirty="0">
                <a:latin typeface="Preeti" pitchFamily="2" charset="0"/>
                <a:cs typeface="Kalimati" panose="00000400000000000000" pitchFamily="2"/>
              </a:rPr>
              <a:t>भौतिक पूर्वाधार विकास तथा यातायात व्यवस्था </a:t>
            </a:r>
            <a:r>
              <a:rPr lang="" sz="3600" b="1" dirty="0">
                <a:latin typeface="Kalimati" panose="00000400000000000000" charset="0"/>
                <a:cs typeface="Kalimati" panose="00000400000000000000" charset="0"/>
              </a:rPr>
              <a:t>मन्त्रालय</a:t>
            </a:r>
          </a:p>
          <a:p>
            <a:pPr algn="ctr">
              <a:lnSpc>
                <a:spcPct val="150000"/>
              </a:lnSpc>
            </a:pPr>
            <a:r>
              <a:rPr lang="ne-NP" sz="2800" dirty="0">
                <a:latin typeface="Kalimati" panose="00000400000000000000" charset="0"/>
                <a:cs typeface="Kalimati" panose="00000400000000000000" charset="0"/>
              </a:rPr>
              <a:t>पोखरा ,नेपाल </a:t>
            </a:r>
            <a:endParaRPr lang="" sz="2800" dirty="0">
              <a:latin typeface="Kalimati" panose="00000400000000000000" charset="0"/>
              <a:cs typeface="Kalimati" panose="00000400000000000000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D3BEF-B74D-40FB-A430-FF9A2471D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3" y="218114"/>
            <a:ext cx="12013036" cy="469784"/>
          </a:xfrm>
        </p:spPr>
        <p:txBody>
          <a:bodyPr>
            <a:noAutofit/>
          </a:bodyPr>
          <a:lstStyle/>
          <a:p>
            <a:pPr algn="ctr"/>
            <a:r>
              <a:rPr lang="ne-NP" sz="2400" b="1" dirty="0">
                <a:solidFill>
                  <a:schemeClr val="accent1"/>
                </a:solidFill>
                <a:cs typeface="Kalimati" panose="00000400000000000000" pitchFamily="2"/>
              </a:rPr>
              <a:t>यस प्रथम चौमासिकमा सम्पन्न भएका योजनाहरूको विवरण (बहुवर्षिय)</a:t>
            </a:r>
            <a:endParaRPr lang="en-US" sz="2400" b="1" dirty="0">
              <a:solidFill>
                <a:schemeClr val="accent1"/>
              </a:solidFill>
              <a:cs typeface="Kalimati" panose="00000400000000000000" pitchFamily="2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CB06CD5-2356-4E49-BA22-F25AE43D09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671254"/>
              </p:ext>
            </p:extLst>
          </p:nvPr>
        </p:nvGraphicFramePr>
        <p:xfrm>
          <a:off x="75503" y="563528"/>
          <a:ext cx="11205641" cy="6491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539">
                  <a:extLst>
                    <a:ext uri="{9D8B030D-6E8A-4147-A177-3AD203B41FA5}">
                      <a16:colId xmlns:a16="http://schemas.microsoft.com/office/drawing/2014/main" val="825910476"/>
                    </a:ext>
                  </a:extLst>
                </a:gridCol>
                <a:gridCol w="10011102">
                  <a:extLst>
                    <a:ext uri="{9D8B030D-6E8A-4147-A177-3AD203B41FA5}">
                      <a16:colId xmlns:a16="http://schemas.microsoft.com/office/drawing/2014/main" val="1330740600"/>
                    </a:ext>
                  </a:extLst>
                </a:gridCol>
              </a:tblGrid>
              <a:tr h="462899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anose="00000400000000000000" pitchFamily="2"/>
                        </a:rPr>
                        <a:t>सि.नं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anose="00000400000000000000" pitchFamily="2"/>
                        </a:rPr>
                        <a:t>योजनाको नाम,</a:t>
                      </a:r>
                      <a:r>
                        <a:rPr lang="ne-NP" sz="2000" baseline="0" dirty="0">
                          <a:cs typeface="Kalimati" panose="00000400000000000000" pitchFamily="2"/>
                        </a:rPr>
                        <a:t> ठेगाना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935527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१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900" dirty="0">
                          <a:cs typeface="Kalimati" panose="00000400000000000000" pitchFamily="2"/>
                        </a:rPr>
                        <a:t>तालवेसि लिप्यानी चमेरे ओडार सडक, मादी गा.पा., </a:t>
                      </a:r>
                      <a:r>
                        <a:rPr lang="ne-NP" sz="1900" baseline="0" dirty="0">
                          <a:cs typeface="Kalimati" panose="00000400000000000000" pitchFamily="2"/>
                        </a:rPr>
                        <a:t>कास्की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953551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२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1900" dirty="0">
                          <a:cs typeface="Kalimati" panose="00000400000000000000" pitchFamily="2"/>
                        </a:rPr>
                        <a:t>काँहु खोला सिक्लेस सडक,</a:t>
                      </a:r>
                      <a:r>
                        <a:rPr lang="ne-NP" sz="1900" baseline="0" dirty="0">
                          <a:cs typeface="Kalimati" panose="00000400000000000000" pitchFamily="2"/>
                        </a:rPr>
                        <a:t> कास्की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22550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३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900" dirty="0">
                          <a:cs typeface="Kalimati" panose="00000400000000000000" pitchFamily="2"/>
                        </a:rPr>
                        <a:t>भारतीपुर-उदयपुर ढाँसी सडक निर्माण, बुलिङटार-६,</a:t>
                      </a:r>
                      <a:r>
                        <a:rPr lang="ne-NP" sz="1900" baseline="0" dirty="0">
                          <a:cs typeface="Kalimati" panose="00000400000000000000" pitchFamily="2"/>
                        </a:rPr>
                        <a:t> नवलपरासी (ब.सु.पू.)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976687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४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900" dirty="0">
                          <a:cs typeface="Kalimati" panose="00000400000000000000" pitchFamily="2"/>
                        </a:rPr>
                        <a:t>रातोखोला पुल निर्माण पिडिखोला, गल्याङ- ५ र ६, स्याङ्जा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432221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५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900" dirty="0">
                          <a:cs typeface="Kalimati" panose="00000400000000000000" pitchFamily="2"/>
                        </a:rPr>
                        <a:t>मुसेखोला दानीगाउँ ठुलोगाँखु नामरुङ चित्रेपोखरी सडक स्तरोन्नती सिरानचोक ६, गोरखा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063377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6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1900" dirty="0">
                          <a:cs typeface="Kalimati" panose="00000400000000000000" pitchFamily="2"/>
                        </a:rPr>
                        <a:t>नामजुङ बर्चुला राम भञ्याङ बुंकोटघाट सडक स्तरोन्नति,सहिद लखन गा.पा., गोरखा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7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e-NP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मुचोकटार  - झ्याल्ला मन्दिर -कुसुंडे, अजिरकोट गा.पा., गोरखा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065037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8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900" dirty="0">
                          <a:cs typeface="Kalimati" panose="00000400000000000000" pitchFamily="2"/>
                        </a:rPr>
                        <a:t>भच्चेक बतासे टुटुवान सुङगुरे सडक स्तरोन्नति, </a:t>
                      </a:r>
                      <a:r>
                        <a:rPr lang="ne-NP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अजिरकोट गा.पा., गोरखा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996259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9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फेदीखोला रबरवटे लदन आमडाँडा रिसीङपाटन, भिमाद-५ जोड्ने झोलुङ्गे पुल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,</a:t>
                      </a:r>
                      <a:r>
                        <a:rPr lang="en-US" sz="19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 </a:t>
                      </a:r>
                      <a:r>
                        <a:rPr lang="ne-NP" sz="19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तनहुँ</a:t>
                      </a:r>
                      <a:endParaRPr lang="ne-NP" sz="1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10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तार्दिखोला मोटरेबल पुल, राईनास-९, लमजुङ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11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1900" dirty="0">
                          <a:cs typeface="Kalimati" panose="00000400000000000000" pitchFamily="2"/>
                        </a:rPr>
                        <a:t>अधिभारा सडक पुल मालिका - ३ र ५</a:t>
                      </a:r>
                      <a:r>
                        <a:rPr lang="ne-NP" sz="1900" dirty="0">
                          <a:cs typeface="Kalimati" panose="00000400000000000000" pitchFamily="2"/>
                        </a:rPr>
                        <a:t>,</a:t>
                      </a:r>
                      <a:r>
                        <a:rPr lang="ne-NP" sz="1900" baseline="0" dirty="0">
                          <a:cs typeface="Kalimati" panose="00000400000000000000" pitchFamily="2"/>
                        </a:rPr>
                        <a:t> </a:t>
                      </a:r>
                      <a:r>
                        <a:rPr lang="hi-IN" sz="1900" dirty="0">
                          <a:cs typeface="Kalimati" panose="00000400000000000000" pitchFamily="2"/>
                        </a:rPr>
                        <a:t>म्याग्दी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12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900" dirty="0">
                          <a:cs typeface="Kalimati" panose="00000400000000000000" pitchFamily="2"/>
                        </a:rPr>
                        <a:t>दुधखोला सडक पुल (थोंचे तिल्चे सडक), मनाङ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१३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900" dirty="0">
                          <a:cs typeface="Kalimati" panose="00000400000000000000" pitchFamily="2"/>
                        </a:rPr>
                        <a:t>रुम्टाखोला मोटरेवल पुल जैमिनी ९ र १० रुम्टा, बाग्लुङको कार्य सम्पन्न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0149242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१४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900" dirty="0">
                          <a:cs typeface="Kalimati" panose="00000400000000000000" pitchFamily="2"/>
                        </a:rPr>
                        <a:t>गल्कोट - हरिचौर - हिल - तारा - रुम - म्याग्दी मुख्य सडक (बागलुङ - २क) सम्पन्न (बजेट बाँकी)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43815"/>
                  </a:ext>
                </a:extLst>
              </a:tr>
              <a:tr h="388772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१५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e-NP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जैमनी रिङरोड सडक योजना, जैमिनि  न.पा.</a:t>
                      </a:r>
                    </a:p>
                    <a:p>
                      <a:pPr algn="l" fontAlgn="b"/>
                      <a:endParaRPr lang="ne-NP" sz="1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375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09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8C640-9B58-0199-5A05-59A2892B1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DDE12-FD36-0512-F6E9-181D33B7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3" y="218114"/>
            <a:ext cx="12013036" cy="469784"/>
          </a:xfrm>
        </p:spPr>
        <p:txBody>
          <a:bodyPr>
            <a:noAutofit/>
          </a:bodyPr>
          <a:lstStyle/>
          <a:p>
            <a:pPr algn="ctr"/>
            <a:r>
              <a:rPr lang="ne-NP" sz="2400" b="1" dirty="0">
                <a:solidFill>
                  <a:schemeClr val="accent1"/>
                </a:solidFill>
                <a:cs typeface="Kalimati" panose="00000400000000000000" pitchFamily="2"/>
              </a:rPr>
              <a:t>यस प्रथम चौमासिकमा सम्पन्न भएका योजनाहरूको विवरण (बहुवर्षिय)</a:t>
            </a:r>
            <a:endParaRPr lang="en-US" sz="2400" b="1" dirty="0">
              <a:solidFill>
                <a:schemeClr val="accent1"/>
              </a:solidFill>
              <a:cs typeface="Kalimati" panose="00000400000000000000" pitchFamily="2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C0EAE1F-D067-B8A6-2567-238CF8A21E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0649027"/>
              </p:ext>
            </p:extLst>
          </p:nvPr>
        </p:nvGraphicFramePr>
        <p:xfrm>
          <a:off x="75503" y="563528"/>
          <a:ext cx="12013036" cy="6076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609">
                  <a:extLst>
                    <a:ext uri="{9D8B030D-6E8A-4147-A177-3AD203B41FA5}">
                      <a16:colId xmlns:a16="http://schemas.microsoft.com/office/drawing/2014/main" val="825910476"/>
                    </a:ext>
                  </a:extLst>
                </a:gridCol>
                <a:gridCol w="10732427">
                  <a:extLst>
                    <a:ext uri="{9D8B030D-6E8A-4147-A177-3AD203B41FA5}">
                      <a16:colId xmlns:a16="http://schemas.microsoft.com/office/drawing/2014/main" val="1330740600"/>
                    </a:ext>
                  </a:extLst>
                </a:gridCol>
              </a:tblGrid>
              <a:tr h="643860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anose="00000400000000000000" pitchFamily="2"/>
                        </a:rPr>
                        <a:t>सि.नं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anose="00000400000000000000" pitchFamily="2"/>
                        </a:rPr>
                        <a:t>योजनाको नाम,</a:t>
                      </a:r>
                      <a:r>
                        <a:rPr lang="ne-NP" sz="2000" baseline="0" dirty="0">
                          <a:cs typeface="Kalimati" panose="00000400000000000000" pitchFamily="2"/>
                        </a:rPr>
                        <a:t> ठेगाना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935527"/>
                  </a:ext>
                </a:extLst>
              </a:tr>
              <a:tr h="452738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१६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900" dirty="0">
                          <a:cs typeface="Kalimati" panose="00000400000000000000" pitchFamily="2"/>
                        </a:rPr>
                        <a:t>मुसेखोला दानीगाउँ ठुलोगाँखु नामरुङ चित्रेपोखरी सडक स्तरोन्नती सिरानचोक ६, गोरखा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063377"/>
                  </a:ext>
                </a:extLst>
              </a:tr>
              <a:tr h="452738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१७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1900" dirty="0">
                          <a:cs typeface="Kalimati" panose="00000400000000000000" pitchFamily="2"/>
                        </a:rPr>
                        <a:t>नामजुङ बर्चुला राम भञ्याङ बुंकोटघाट सडक स्तरोन्नति,सहिद लखन गा.पा., गोरखा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738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१८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e-NP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मुचोकटार  - झ्याल्ला मन्दिर -कुसुंडे, अजिरकोट गा.पा., गोरखा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065037"/>
                  </a:ext>
                </a:extLst>
              </a:tr>
              <a:tr h="452738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१९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900" dirty="0">
                          <a:cs typeface="Kalimati" panose="00000400000000000000" pitchFamily="2"/>
                        </a:rPr>
                        <a:t>भच्चेक बतासे टुटुवान सुङगुरे सडक स्तरोन्नति, </a:t>
                      </a:r>
                      <a:r>
                        <a:rPr lang="ne-NP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अजिरकोट गा.पा., गोरखा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996259"/>
                  </a:ext>
                </a:extLst>
              </a:tr>
              <a:tr h="452738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२०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ne-NP" sz="1800" b="0" i="0" u="none" strike="noStrike" dirty="0">
                          <a:solidFill>
                            <a:srgbClr val="1F497D"/>
                          </a:solidFill>
                          <a:effectLst/>
                          <a:latin typeface="Kalimati" panose="00000400000000000000" pitchFamily="2"/>
                        </a:rPr>
                        <a:t> </a:t>
                      </a:r>
                      <a:r>
                        <a:rPr lang="ne-NP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सलान्गिरी सिली खोला सडक पुल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2738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२१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1800" dirty="0">
                          <a:cs typeface="Kalimati" panose="00000400000000000000" pitchFamily="2"/>
                        </a:rPr>
                        <a:t>कटजाले-नयाँगाउँ जोड्ने तादीखोला सडक पुल</a:t>
                      </a:r>
                      <a:endParaRPr lang="en-US" sz="1800" dirty="0"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2738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२२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1800" dirty="0">
                          <a:cs typeface="Kalimati" panose="00000400000000000000" pitchFamily="2"/>
                        </a:rPr>
                        <a:t>बाहुनवेसी लाकुरेचुरुङ कैयापानी बराम कल्लेरी हुदै अलैंची जोड्ने सडक स्तरोन्नती, आरुघाट-६ र 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2738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२३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1800" dirty="0">
                          <a:cs typeface="Kalimati" panose="00000400000000000000" pitchFamily="2"/>
                        </a:rPr>
                        <a:t>सभा चौतारा-राउतेपानी-आँपपिपल अस्पताल-आँपपिपल सडक स्तरोन्नति, गोरखा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2738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२४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1800" dirty="0">
                          <a:cs typeface="Kalimati" panose="00000400000000000000" pitchFamily="2"/>
                        </a:rPr>
                        <a:t>जुम्ली चौतरा ताक्लुङ राइनास सडक स्तरोन्नति सहिद लखन- ४ र 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0149242"/>
                  </a:ext>
                </a:extLst>
              </a:tr>
              <a:tr h="452738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२५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e-NP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दरौदी नदी पुल नयाँ साँघु,गोरखा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375708"/>
                  </a:ext>
                </a:extLst>
              </a:tr>
              <a:tr h="443687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२६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Kalimati" panose="00000400000000000000" pitchFamily="2"/>
                        </a:rPr>
                        <a:t>जयश्री खोला सडक पुल गैडाकोट ७ र ९,नवलपुर </a:t>
                      </a:r>
                      <a:endParaRPr lang="ne-NP" sz="1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621130"/>
                  </a:ext>
                </a:extLst>
              </a:tr>
              <a:tr h="461434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२७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dirty="0">
                          <a:cs typeface="Kalimati" panose="00000400000000000000" pitchFamily="2"/>
                        </a:rPr>
                        <a:t>उदीपुर रिठठे बगर रामचोकबेसी नौथरबेसी सेरा गा.पा. केन्द्र जोड्ने सडक, लमजुंग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335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176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F7326-D3A3-9F21-DC42-0172CAEAE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FF39-B19A-1657-874A-33968201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3" y="218114"/>
            <a:ext cx="12013036" cy="469784"/>
          </a:xfrm>
        </p:spPr>
        <p:txBody>
          <a:bodyPr>
            <a:noAutofit/>
          </a:bodyPr>
          <a:lstStyle/>
          <a:p>
            <a:pPr algn="ctr"/>
            <a:r>
              <a:rPr lang="ne-NP" sz="2400" b="1" dirty="0">
                <a:solidFill>
                  <a:schemeClr val="accent1"/>
                </a:solidFill>
                <a:cs typeface="Kalimati" panose="00000400000000000000" pitchFamily="2"/>
              </a:rPr>
              <a:t>यस प्रथम चौमासिकमा सम्पन्न भएका योजनाहरूको विवरण (बहुवर्षिय)</a:t>
            </a:r>
            <a:endParaRPr lang="en-US" sz="2400" b="1" dirty="0">
              <a:solidFill>
                <a:schemeClr val="accent1"/>
              </a:solidFill>
              <a:cs typeface="Kalimati" panose="00000400000000000000" pitchFamily="2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D6E0A56-A6FA-D3F8-34B6-DA3423A851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7155784"/>
              </p:ext>
            </p:extLst>
          </p:nvPr>
        </p:nvGraphicFramePr>
        <p:xfrm>
          <a:off x="103461" y="563528"/>
          <a:ext cx="11985078" cy="650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629">
                  <a:extLst>
                    <a:ext uri="{9D8B030D-6E8A-4147-A177-3AD203B41FA5}">
                      <a16:colId xmlns:a16="http://schemas.microsoft.com/office/drawing/2014/main" val="825910476"/>
                    </a:ext>
                  </a:extLst>
                </a:gridCol>
                <a:gridCol w="10707449">
                  <a:extLst>
                    <a:ext uri="{9D8B030D-6E8A-4147-A177-3AD203B41FA5}">
                      <a16:colId xmlns:a16="http://schemas.microsoft.com/office/drawing/2014/main" val="1330740600"/>
                    </a:ext>
                  </a:extLst>
                </a:gridCol>
              </a:tblGrid>
              <a:tr h="721021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anose="00000400000000000000" pitchFamily="2"/>
                        </a:rPr>
                        <a:t>सि.नं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anose="00000400000000000000" pitchFamily="2"/>
                        </a:rPr>
                        <a:t>योजनाको नाम,</a:t>
                      </a:r>
                      <a:r>
                        <a:rPr lang="ne-NP" sz="2000" baseline="0" dirty="0">
                          <a:cs typeface="Kalimati" panose="00000400000000000000" pitchFamily="2"/>
                        </a:rPr>
                        <a:t> ठेगाना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935527"/>
                  </a:ext>
                </a:extLst>
              </a:tr>
              <a:tr h="516734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२८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anose="00000400000000000000" pitchFamily="2"/>
                        </a:rPr>
                        <a:t>राक्सेघाट सडक  पुल, बिरुवा गा.पा.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063377"/>
                  </a:ext>
                </a:extLst>
              </a:tr>
              <a:tr h="516734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२९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anose="00000400000000000000" pitchFamily="2"/>
                        </a:rPr>
                        <a:t>बायाँटरी सेतीवेनी सडक स्तरोन्नति गल्याङ-६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6734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३०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anose="00000400000000000000" pitchFamily="2"/>
                        </a:rPr>
                        <a:t>मन्डली थान किनारे धुरकोट ठाँटी भञ्याङ छापा हुदै दामाचौर सडक स्तरोन्नति, चापाकोट-२ र ३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065037"/>
                  </a:ext>
                </a:extLst>
              </a:tr>
              <a:tr h="516734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३१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anose="00000400000000000000" pitchFamily="2"/>
                        </a:rPr>
                        <a:t>जिमुवा कर्मचौर पाखी चौर मोटरवाटो निर्माण गल्याङ-११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996259"/>
                  </a:ext>
                </a:extLst>
              </a:tr>
              <a:tr h="516734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३२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anose="00000400000000000000" pitchFamily="2"/>
                        </a:rPr>
                        <a:t>नारायणस्थान - मजुवा झोलुंगे पुल , पुतलीबजार १,३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1883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३३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anose="00000400000000000000" pitchFamily="2"/>
                        </a:rPr>
                        <a:t>मादी बर्कानटार - केशेनी झोपू , चापाकोट ८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6734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३४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anose="00000400000000000000" pitchFamily="2"/>
                        </a:rPr>
                        <a:t>हरिनास ३ आडबिसे स्याङ्गजामा बुम्दी लालही र बलाम्दी जोड्ने झोलुङ्गे पुल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05976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३५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anose="00000400000000000000" pitchFamily="2"/>
                        </a:rPr>
                        <a:t>मजवा  नेपाने कायस भुजुंगे ठुलाथर सडक, गलकोट ६</a:t>
                      </a:r>
                    </a:p>
                    <a:p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05976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३६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anose="00000400000000000000" pitchFamily="2"/>
                        </a:rPr>
                        <a:t>बेशिसहर बाग्लुङपानी सडक स्तरोन्नति, लमजुङ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6392564"/>
                  </a:ext>
                </a:extLst>
              </a:tr>
              <a:tr h="605976">
                <a:tc>
                  <a:txBody>
                    <a:bodyPr/>
                    <a:lstStyle/>
                    <a:p>
                      <a:pPr algn="ctr"/>
                      <a:r>
                        <a:rPr lang="ne-NP" sz="1900" dirty="0">
                          <a:cs typeface="Kalimati" panose="00000400000000000000" pitchFamily="2"/>
                        </a:rPr>
                        <a:t>३७</a:t>
                      </a:r>
                      <a:endParaRPr lang="en-US" sz="19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anose="00000400000000000000" pitchFamily="2"/>
                        </a:rPr>
                        <a:t>करपुटार-डढुवा -साल्मेभन्ज्याङ -मालिंग -कपुरगाउँ सडक (कहोलासोथर गा.पा. केन्द्र जोड्ने)(दोश्रोखण्ड)</a:t>
                      </a:r>
                      <a:r>
                        <a:rPr lang="en-US" sz="2000" dirty="0">
                          <a:cs typeface="Kalimati" panose="00000400000000000000" pitchFamily="2"/>
                        </a:rPr>
                        <a:t> </a:t>
                      </a:r>
                      <a:r>
                        <a:rPr lang="ne-NP" sz="2000" dirty="0">
                          <a:cs typeface="Kalimati" panose="00000400000000000000" pitchFamily="2"/>
                        </a:rPr>
                        <a:t>४५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258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6913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167417"/>
              </p:ext>
            </p:extLst>
          </p:nvPr>
        </p:nvGraphicFramePr>
        <p:xfrm>
          <a:off x="322728" y="255495"/>
          <a:ext cx="11456896" cy="6560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9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18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89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337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67661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ne-NP" sz="1800" b="1" u="none" strike="noStrike" dirty="0">
                          <a:effectLst/>
                          <a:cs typeface="Kalimati" panose="00000400000000000000" pitchFamily="2"/>
                        </a:rPr>
                        <a:t>ग्रामीण </a:t>
                      </a:r>
                      <a:r>
                        <a:rPr lang="en-US" sz="1800" b="1" u="none" strike="noStrike" dirty="0">
                          <a:effectLst/>
                          <a:cs typeface="Kalimati" panose="00000400000000000000" pitchFamily="2"/>
                        </a:rPr>
                        <a:t> सडक संजाल सुधार आयोजना -ए एफ (RCIP-AF) तर्फको विवरण  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5281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cs typeface="Kalimati" panose="00000400000000000000" pitchFamily="2"/>
                        </a:rPr>
                        <a:t>क्र.सं.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47527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कार्यक्रम/आयोजनाको नाम  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47527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err="1">
                          <a:effectLst/>
                          <a:cs typeface="Kalimati" panose="00000400000000000000" pitchFamily="2"/>
                        </a:rPr>
                        <a:t>सम्झौता</a:t>
                      </a:r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  <a:cs typeface="Kalimati" panose="00000400000000000000" pitchFamily="2"/>
                        </a:rPr>
                        <a:t>रकम</a:t>
                      </a:r>
                      <a:endParaRPr lang="ne-NP" sz="1600" b="1" u="none" strike="noStrike" dirty="0">
                        <a:effectLst/>
                        <a:cs typeface="Kalimati" panose="00000400000000000000" pitchFamily="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(हजारमा)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  <a:p>
                      <a:pPr algn="ctr" rtl="0" fontAlgn="ctr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47527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हालसम्मको </a:t>
                      </a:r>
                      <a:r>
                        <a:rPr lang="en-US" sz="1600" b="1" u="none" strike="noStrike" dirty="0" err="1">
                          <a:effectLst/>
                          <a:cs typeface="Kalimati" panose="00000400000000000000" pitchFamily="2"/>
                        </a:rPr>
                        <a:t>जम्मा</a:t>
                      </a:r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  <a:cs typeface="Kalimati" panose="00000400000000000000" pitchFamily="2"/>
                        </a:rPr>
                        <a:t>खर्च</a:t>
                      </a:r>
                      <a:endParaRPr lang="ne-NP" sz="1600" b="1" u="none" strike="noStrike" dirty="0">
                        <a:effectLst/>
                        <a:cs typeface="Kalimati" panose="00000400000000000000" pitchFamily="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(हजारमा)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  <a:p>
                      <a:pPr algn="ctr" rtl="0" fontAlgn="ctr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47527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हालसम्मको भौतिक  प्रगति (%) 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47527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हालसम्मको वित्तीय प्रगति (%) 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47527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आ.व. </a:t>
                      </a:r>
                      <a:r>
                        <a:rPr lang="ne-NP" sz="1600" b="1" u="none" strike="noStrike" dirty="0">
                          <a:effectLst/>
                          <a:cs typeface="Kalimati" panose="00000400000000000000" pitchFamily="2"/>
                        </a:rPr>
                        <a:t>२०८२ </a:t>
                      </a:r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b="1" u="none" strike="noStrike" dirty="0">
                          <a:effectLst/>
                          <a:cs typeface="Kalimati" panose="00000400000000000000" pitchFamily="2"/>
                        </a:rPr>
                        <a:t>८३ </a:t>
                      </a:r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  <a:cs typeface="Kalimati" panose="00000400000000000000" pitchFamily="2"/>
                        </a:rPr>
                        <a:t>को</a:t>
                      </a:r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ne-NP" sz="1600" b="1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  <a:cs typeface="Kalimati" panose="00000400000000000000" pitchFamily="2"/>
                        </a:rPr>
                        <a:t>बजेट</a:t>
                      </a:r>
                      <a:endParaRPr lang="en-US" sz="1600" b="1" u="none" strike="noStrike" dirty="0">
                        <a:effectLst/>
                        <a:cs typeface="Kalimati" panose="00000400000000000000" pitchFamily="2"/>
                      </a:endParaRPr>
                    </a:p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(हजारमा)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47527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err="1">
                          <a:effectLst/>
                          <a:cs typeface="Kalimati" panose="00000400000000000000" pitchFamily="2"/>
                        </a:rPr>
                        <a:t>बाँकि</a:t>
                      </a:r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  <a:cs typeface="Kalimati" panose="00000400000000000000" pitchFamily="2"/>
                        </a:rPr>
                        <a:t>दायित्व</a:t>
                      </a:r>
                      <a:endParaRPr lang="ne-NP" sz="1600" b="1" u="none" strike="noStrike" dirty="0">
                        <a:effectLst/>
                        <a:cs typeface="Kalimati" panose="00000400000000000000" pitchFamily="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(हजारमा)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  <a:p>
                      <a:pPr algn="ctr" rtl="0" fontAlgn="ctr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5281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कैफियत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47527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59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47527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गोरखा जिल्लाको अवुवा- बिर्दी सेराबजार पौवाटार सडकको कालोपत्रे समेत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5281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३०६१२५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१००९५८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26.5%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32.98%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११००५०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205168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281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8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cs typeface="Kalimati" panose="00000400000000000000" pitchFamily="2"/>
                        </a:rPr>
                        <a:t>२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47527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पर्वत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जिल्लको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पातिचौर-बाजुंग-क्याङ-नागी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सडकको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कालोपत्रे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समेत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5281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५४९०४२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२३६८८८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36.3%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43.15%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२४००५०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312155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281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45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cs typeface="Kalimati" panose="00000400000000000000" pitchFamily="2"/>
                        </a:rPr>
                        <a:t>३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47527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बागलुङ्ग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जिल्लाको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अदालत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चौतारी-तीत्याङ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साल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बोट-दह-क़भकुन्डे-रायडाडा-दमेक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हुदै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बर्याङ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सडकको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कालोपत्रे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समेत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5281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३१९६३५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१३३४४७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33.5%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41.75%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१४६२५०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186189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281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66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cs typeface="Kalimati" panose="00000400000000000000" pitchFamily="2"/>
                        </a:rPr>
                        <a:t>४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47527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कास्की </a:t>
                      </a:r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जिल्लाको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घट्टेखोला-धम्पुस-खानीगाउ-सडकको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कालोपत्रे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समेत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5281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३०१८९४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३८९६०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 </a:t>
                      </a: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ea typeface="+mn-ea"/>
                          <a:cs typeface="Kalimati" panose="00000400000000000000" pitchFamily="2"/>
                        </a:rPr>
                        <a:t>5.3%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१२.९०%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ne-NP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ea typeface="+mn-ea"/>
                          <a:cs typeface="Kalimati" panose="00000400000000000000" pitchFamily="2"/>
                        </a:rPr>
                        <a:t>१५००५०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२६२९३४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5281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65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cs typeface="Kalimati" panose="00000400000000000000" pitchFamily="2"/>
                        </a:rPr>
                        <a:t>५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47527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नवलपरासी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(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व.सु.पु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))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जिल्लाको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आलोक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चक्रपथ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(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गिरुबारी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झ्यालबास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डण्डा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गोछडा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कोलहुवा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चौराहा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पनौति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बसन्तपुर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गिरुबारी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खण्ड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)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को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कालोपत्रे</a:t>
                      </a:r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cs typeface="Kalimati" panose="00000400000000000000" pitchFamily="2"/>
                        </a:rPr>
                        <a:t>समेत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5281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ne-NP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ill Sans MT Condensed" panose="020B0506020104020203" pitchFamily="34" charset="0"/>
                          <a:ea typeface="+mn-ea"/>
                          <a:cs typeface="Kalimati" panose="00000400000000000000" pitchFamily="2"/>
                        </a:rPr>
                        <a:t>०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Gill Sans MT Condensed" panose="020B0506020104020203" pitchFamily="34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ne-NP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Kalimati" panose="00000400000000000000" pitchFamily="2"/>
                        </a:rPr>
                        <a:t>०</a:t>
                      </a: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Kalimati" panose="00000400000000000000" pitchFamily="2"/>
                        </a:rPr>
                        <a:t> </a:t>
                      </a:r>
                      <a:r>
                        <a:rPr lang="ne-NP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Kalimati" panose="00000400000000000000" pitchFamily="2"/>
                        </a:rPr>
                        <a:t>०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ne-NP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Kalimati" panose="00000400000000000000" pitchFamily="2"/>
                        </a:rPr>
                        <a:t>०</a:t>
                      </a: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ne-NP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ea typeface="+mn-ea"/>
                          <a:cs typeface="Kalimati" panose="00000400000000000000" pitchFamily="2"/>
                        </a:rPr>
                        <a:t>१०००००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Kalimati" panose="00000400000000000000" pitchFamily="2"/>
                        </a:rPr>
                        <a:t>बोलपत्र मूल्यांकनको चरणमा रहेको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281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5206">
                <a:tc>
                  <a:txBody>
                    <a:bodyPr/>
                    <a:lstStyle/>
                    <a:p>
                      <a:pPr algn="l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47527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जम्मा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5281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ne-NP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ill Sans MT Condensed" panose="020B0506020104020203" pitchFamily="34" charset="0"/>
                          <a:ea typeface="+mn-ea"/>
                          <a:cs typeface="Kalimati" panose="00000400000000000000" pitchFamily="2"/>
                        </a:rPr>
                        <a:t>१४७६६९८</a:t>
                      </a:r>
                      <a:endParaRPr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Gill Sans MT Condensed" panose="020B0506020104020203" pitchFamily="34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ne-NP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Kalimati" panose="00000400000000000000" pitchFamily="2"/>
                        </a:rPr>
                        <a:t>५१०२५३</a:t>
                      </a:r>
                      <a:endParaRPr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ne-NP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ea typeface="+mn-ea"/>
                          <a:cs typeface="Kalimati" panose="00000400000000000000" pitchFamily="2"/>
                        </a:rPr>
                        <a:t>७५७५००</a:t>
                      </a:r>
                      <a:endParaRPr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ne-NP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Kalimati" panose="00000400000000000000" pitchFamily="2"/>
                        </a:rPr>
                        <a:t>९६६४४५</a:t>
                      </a:r>
                      <a:endParaRPr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281" marR="5281" marT="7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5892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8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6D3BEF-B74D-40FB-A430-FF9A2471D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43595"/>
            <a:ext cx="10591800" cy="683499"/>
          </a:xfrm>
        </p:spPr>
        <p:txBody>
          <a:bodyPr>
            <a:noAutofit/>
          </a:bodyPr>
          <a:lstStyle/>
          <a:p>
            <a:r>
              <a:rPr lang="ne-NP" sz="2800" b="1" dirty="0">
                <a:latin typeface="Preeti" pitchFamily="2" charset="0"/>
                <a:cs typeface="Kalimati" pitchFamily="2"/>
              </a:rPr>
              <a:t>कार्यक्रमगत मुख्य प्रगति विवरण</a:t>
            </a:r>
            <a:endParaRPr lang="en-US" sz="2800" b="1" dirty="0">
              <a:solidFill>
                <a:schemeClr val="accent1"/>
              </a:solidFill>
              <a:cs typeface="Kalimati" panose="00000400000000000000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0114" y="4397829"/>
            <a:ext cx="3033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65126"/>
            <a:ext cx="10515600" cy="9000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ne-NP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reeti" pitchFamily="2" charset="0"/>
                <a:ea typeface="+mn-ea"/>
                <a:cs typeface="Kalimati" pitchFamily="2"/>
              </a:rPr>
              <a:t> </a:t>
            </a:r>
            <a:r>
              <a:rPr kumimoji="0" lang="ne-N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eeti" pitchFamily="2" charset="0"/>
                <a:ea typeface="+mn-ea"/>
                <a:cs typeface="Kalimati" pitchFamily="2"/>
              </a:rPr>
              <a:t>पक्कि/कालोपत्रे सडकको पहुँच नपुगेको स्थानीय तहको विवरण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reeti" pitchFamily="2" charset="0"/>
              <a:ea typeface="+mn-ea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467923"/>
              </p:ext>
            </p:extLst>
          </p:nvPr>
        </p:nvGraphicFramePr>
        <p:xfrm>
          <a:off x="838200" y="1413160"/>
          <a:ext cx="10298502" cy="53035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992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0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3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2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97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क्र.सं.</a:t>
                      </a:r>
                      <a:endParaRPr kumimoji="0" lang="en-US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जिल्ला</a:t>
                      </a:r>
                      <a:endParaRPr kumimoji="0" lang="en-US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स्थानीय तह</a:t>
                      </a:r>
                      <a:endParaRPr kumimoji="0" lang="en-US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पक्कि सडकको पहुँच नपुगेको  (कि.मि.)</a:t>
                      </a:r>
                      <a:endParaRPr kumimoji="0" lang="en-US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662">
                <a:tc>
                  <a:txBody>
                    <a:bodyPr/>
                    <a:lstStyle/>
                    <a:p>
                      <a:pPr algn="ctr"/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१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गोरखा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चुमनुब्री  गाउँपालिका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३०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662">
                <a:tc>
                  <a:txBody>
                    <a:bodyPr/>
                    <a:lstStyle/>
                    <a:p>
                      <a:pPr algn="ctr"/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२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धार्चे गाउँपालिका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३०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662">
                <a:tc>
                  <a:txBody>
                    <a:bodyPr/>
                    <a:lstStyle/>
                    <a:p>
                      <a:pPr algn="ctr"/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३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शहिद लखन गाउँपालिका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७ 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662">
                <a:tc>
                  <a:txBody>
                    <a:bodyPr/>
                    <a:lstStyle/>
                    <a:p>
                      <a:pPr algn="ctr"/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४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गण्डकी गाउँपालिका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८.५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662">
                <a:tc>
                  <a:txBody>
                    <a:bodyPr/>
                    <a:lstStyle/>
                    <a:p>
                      <a:pPr algn="ctr"/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५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बारपाक  सुलिकोट गाउँपालिका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१०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662">
                <a:tc>
                  <a:txBody>
                    <a:bodyPr/>
                    <a:lstStyle/>
                    <a:p>
                      <a:pPr algn="ctr"/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६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लमजुङ्ग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क्होलासोथर गाउँपालिका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११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662">
                <a:tc>
                  <a:txBody>
                    <a:bodyPr/>
                    <a:lstStyle/>
                    <a:p>
                      <a:pPr algn="ctr"/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७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दुधपोखरी गाउँपालिका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१५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662">
                <a:tc>
                  <a:txBody>
                    <a:bodyPr/>
                    <a:lstStyle/>
                    <a:p>
                      <a:pPr algn="ctr"/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८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म्याग्दी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धौलागिरी गाउँपालिका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९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662">
                <a:tc>
                  <a:txBody>
                    <a:bodyPr/>
                    <a:lstStyle/>
                    <a:p>
                      <a:pPr algn="ctr"/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९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रघुगंगा गाउँपालिका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१.५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37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6D3BEF-B74D-40FB-A430-FF9A2471D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43595"/>
            <a:ext cx="10591800" cy="683499"/>
          </a:xfrm>
        </p:spPr>
        <p:txBody>
          <a:bodyPr>
            <a:noAutofit/>
          </a:bodyPr>
          <a:lstStyle/>
          <a:p>
            <a:r>
              <a:rPr lang="ne-NP" sz="2800" b="1" dirty="0">
                <a:latin typeface="Preeti" pitchFamily="2" charset="0"/>
                <a:cs typeface="Kalimati" pitchFamily="2"/>
              </a:rPr>
              <a:t>कार्यक्रमगत मुख्य प्रगति विवरण</a:t>
            </a:r>
            <a:endParaRPr lang="en-US" sz="2800" b="1" dirty="0">
              <a:solidFill>
                <a:schemeClr val="accent1"/>
              </a:solidFill>
              <a:cs typeface="Kalimati" panose="00000400000000000000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0114" y="4397829"/>
            <a:ext cx="3033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65128"/>
            <a:ext cx="10515600" cy="69939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ne-N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eeti" pitchFamily="2" charset="0"/>
                <a:ea typeface="+mn-ea"/>
                <a:cs typeface="Kalimati" pitchFamily="2"/>
              </a:rPr>
              <a:t> </a:t>
            </a:r>
            <a:r>
              <a:rPr kumimoji="0" lang="ne-NP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eeti" pitchFamily="2" charset="0"/>
                <a:ea typeface="+mn-ea"/>
                <a:cs typeface="Kalimati" pitchFamily="2"/>
              </a:rPr>
              <a:t>पक्कि/कालोपत्रे सडकको पहुँच नपुगेको स्थानीय तहको विवरण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reeti" pitchFamily="2" charset="0"/>
              <a:ea typeface="+mn-ea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916101"/>
              </p:ext>
            </p:extLst>
          </p:nvPr>
        </p:nvGraphicFramePr>
        <p:xfrm>
          <a:off x="838201" y="1222093"/>
          <a:ext cx="10236203" cy="408770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986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8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505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09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क्र.सं.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जिल्ला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स्थानीय तह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पक्कि सडकको पहुँच नपुगेको  (कि.मि.)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१०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बाग्लुङ्ग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बरेङ्ग गाउँपालिका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११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काठेखोला गाउँपालिका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१ पुगेको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१२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तमानखोला गाउँपालिका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८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१३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ताराखोला गाउँपालिका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१०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१४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मनाङ्ग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नार फु गाउँपालिका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२८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6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जम्मा</a:t>
                      </a:r>
                      <a:endParaRPr kumimoji="0" lang="en-US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reeti" pitchFamily="2" charset="0"/>
                          <a:ea typeface="+mn-ea"/>
                          <a:cs typeface="Kalimati" pitchFamily="2"/>
                        </a:rPr>
                        <a:t>१७२</a:t>
                      </a:r>
                      <a:endParaRPr kumimoji="0" lang="en-US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119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277600" cy="457200"/>
          </a:xfrm>
        </p:spPr>
        <p:txBody>
          <a:bodyPr>
            <a:noAutofit/>
          </a:bodyPr>
          <a:lstStyle/>
          <a:p>
            <a:pPr algn="ctr"/>
            <a:r>
              <a:rPr lang="ne-NP" sz="2400" b="1" dirty="0">
                <a:solidFill>
                  <a:srgbClr val="0070C0"/>
                </a:solidFill>
                <a:cs typeface="Kalimati" panose="00000400000000000000" pitchFamily="2"/>
              </a:rPr>
              <a:t>यातायात कार्यालय तथा पूर्वाधार </a:t>
            </a:r>
            <a:r>
              <a:rPr lang="ne-NP" sz="2400" b="1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limati" panose="00000400000000000000" pitchFamily="2"/>
              </a:rPr>
              <a:t>विकास </a:t>
            </a:r>
            <a:r>
              <a:rPr lang="ne-NP" sz="2400" b="1" dirty="0">
                <a:solidFill>
                  <a:srgbClr val="0070C0"/>
                </a:solidFill>
                <a:cs typeface="Kalimati" panose="00000400000000000000" pitchFamily="2"/>
              </a:rPr>
              <a:t>कार्यालयहरुमा संकलन भएको राजस्वको विवरण</a:t>
            </a:r>
            <a:endParaRPr lang="en-US" altLang="en-US" sz="2800" b="1" dirty="0">
              <a:solidFill>
                <a:srgbClr val="0070C0"/>
              </a:solidFill>
              <a:cs typeface="Kalimati" panose="00000400000000000000" pitchFamily="2"/>
            </a:endParaRPr>
          </a:p>
        </p:txBody>
      </p:sp>
      <p:sp>
        <p:nvSpPr>
          <p:cNvPr id="1945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90F27EA-7C28-4C16-A5B4-21A30F559A6F}" type="slidenum">
              <a:rPr lang="en-US" altLang="en-US" smtClean="0">
                <a:solidFill>
                  <a:srgbClr val="898989"/>
                </a:solidFill>
              </a:rPr>
              <a:pPr/>
              <a:t>16</a:t>
            </a:fld>
            <a:endParaRPr lang="en-US" altLang="en-US" dirty="0">
              <a:solidFill>
                <a:srgbClr val="898989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45D5750-7E72-417E-8A09-D03E1EDED1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585904"/>
              </p:ext>
            </p:extLst>
          </p:nvPr>
        </p:nvGraphicFramePr>
        <p:xfrm>
          <a:off x="420130" y="706354"/>
          <a:ext cx="10834024" cy="5169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847">
                  <a:extLst>
                    <a:ext uri="{9D8B030D-6E8A-4147-A177-3AD203B41FA5}">
                      <a16:colId xmlns:a16="http://schemas.microsoft.com/office/drawing/2014/main" val="2749415873"/>
                    </a:ext>
                  </a:extLst>
                </a:gridCol>
                <a:gridCol w="2258600">
                  <a:extLst>
                    <a:ext uri="{9D8B030D-6E8A-4147-A177-3AD203B41FA5}">
                      <a16:colId xmlns:a16="http://schemas.microsoft.com/office/drawing/2014/main" val="107593936"/>
                    </a:ext>
                  </a:extLst>
                </a:gridCol>
                <a:gridCol w="2174929">
                  <a:extLst>
                    <a:ext uri="{9D8B030D-6E8A-4147-A177-3AD203B41FA5}">
                      <a16:colId xmlns:a16="http://schemas.microsoft.com/office/drawing/2014/main" val="1174161432"/>
                    </a:ext>
                  </a:extLst>
                </a:gridCol>
                <a:gridCol w="2741479">
                  <a:extLst>
                    <a:ext uri="{9D8B030D-6E8A-4147-A177-3AD203B41FA5}">
                      <a16:colId xmlns:a16="http://schemas.microsoft.com/office/drawing/2014/main" val="1290704355"/>
                    </a:ext>
                  </a:extLst>
                </a:gridCol>
                <a:gridCol w="3083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3506">
                <a:tc>
                  <a:txBody>
                    <a:bodyPr/>
                    <a:lstStyle/>
                    <a:p>
                      <a:pPr algn="ctr"/>
                      <a:r>
                        <a:rPr lang="ne-NP" sz="1600" dirty="0">
                          <a:cs typeface="Kalimati" panose="00000400000000000000" pitchFamily="2"/>
                        </a:rPr>
                        <a:t>क्र.सं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600" dirty="0">
                          <a:effectLst/>
                          <a:latin typeface="+mn-lt"/>
                          <a:ea typeface="Times New Roman"/>
                          <a:cs typeface="Kalimati" pitchFamily="2"/>
                        </a:rPr>
                        <a:t>विवरण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Kalimati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/>
                          <a:cs typeface="Kalimati" pitchFamily="2"/>
                        </a:rPr>
                        <a:t>आ.व. ०८१ /८२  मा संकलित राजस्व रकम रू 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/>
                        <a:cs typeface="Kalimati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/>
                          <a:cs typeface="Kalimati" pitchFamily="2"/>
                        </a:rPr>
                        <a:t>यस मंगसिर सम्मसंकलन राजस्व रकम रू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/>
                        <a:cs typeface="Kalimati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/>
                          <a:cs typeface="Kalimati" pitchFamily="2"/>
                        </a:rPr>
                        <a:t>हाल</a:t>
                      </a:r>
                      <a:r>
                        <a:rPr lang="ne-NP" sz="16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/>
                          <a:cs typeface="Kalimati" pitchFamily="2"/>
                        </a:rPr>
                        <a:t> सम्मको </a:t>
                      </a:r>
                      <a:r>
                        <a:rPr lang="ne-NP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/>
                          <a:cs typeface="Kalimati" pitchFamily="2"/>
                        </a:rPr>
                        <a:t>संकलन राजस्व रकम रू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/>
                        <a:cs typeface="Kalimati" pitchFamily="2"/>
                      </a:endParaRPr>
                    </a:p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6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/>
                          <a:cs typeface="Kalimati" pitchFamily="2"/>
                        </a:rPr>
                        <a:t> 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/>
                        <a:cs typeface="Kalimati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580610"/>
                  </a:ext>
                </a:extLst>
              </a:tr>
              <a:tr h="5029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e-N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१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dirty="0">
                          <a:latin typeface="Kokila" pitchFamily="34" charset="0"/>
                          <a:cs typeface="Kalimati" panose="00000400000000000000" pitchFamily="2"/>
                        </a:rPr>
                        <a:t>सरकारी</a:t>
                      </a:r>
                      <a:r>
                        <a:rPr lang="ne-NP" sz="1600" baseline="0" dirty="0">
                          <a:latin typeface="Kokila" pitchFamily="34" charset="0"/>
                          <a:cs typeface="Kalimati" panose="00000400000000000000" pitchFamily="2"/>
                        </a:rPr>
                        <a:t> सम्पत्तिको बिक्रीबाट प्राप्‍त रकम</a:t>
                      </a:r>
                      <a:endParaRPr lang="en-US" sz="1600" dirty="0">
                        <a:latin typeface="Kokila" pitchFamily="34" charset="0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188595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188595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836979"/>
                  </a:ext>
                </a:extLst>
              </a:tr>
              <a:tr h="44484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e-N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२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dirty="0">
                          <a:latin typeface="Kokila" pitchFamily="34" charset="0"/>
                          <a:cs typeface="Kalimati" panose="00000400000000000000" pitchFamily="2"/>
                        </a:rPr>
                        <a:t>यातायात क्षेत्रको आम्दानी</a:t>
                      </a:r>
                      <a:endParaRPr lang="en-US" sz="1600" dirty="0">
                        <a:latin typeface="Kokila" pitchFamily="34" charset="0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68537712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29643050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98180762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134125"/>
                  </a:ext>
                </a:extLst>
              </a:tr>
              <a:tr h="4366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e-N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3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dirty="0">
                          <a:latin typeface="Kokila" pitchFamily="34" charset="0"/>
                          <a:cs typeface="Kalimati" panose="00000400000000000000" pitchFamily="2"/>
                        </a:rPr>
                        <a:t>अन्य</a:t>
                      </a:r>
                      <a:r>
                        <a:rPr lang="ne-NP" sz="1600" baseline="0" dirty="0">
                          <a:latin typeface="Kokila" pitchFamily="34" charset="0"/>
                          <a:cs typeface="Kalimati" panose="00000400000000000000" pitchFamily="2"/>
                        </a:rPr>
                        <a:t> प्रशासनिक सेवा शुल्क</a:t>
                      </a:r>
                      <a:endParaRPr lang="en-US" sz="1600" dirty="0">
                        <a:latin typeface="Kokila" pitchFamily="34" charset="0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14155900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3797828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17953728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7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e-N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४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dirty="0">
                          <a:latin typeface="Kokila" pitchFamily="34" charset="0"/>
                          <a:cs typeface="Kalimati" panose="00000400000000000000" pitchFamily="2"/>
                        </a:rPr>
                        <a:t>सवारी</a:t>
                      </a:r>
                      <a:r>
                        <a:rPr lang="ne-NP" sz="1600" baseline="0" dirty="0">
                          <a:latin typeface="Kokila" pitchFamily="34" charset="0"/>
                          <a:cs typeface="Kalimati" panose="00000400000000000000" pitchFamily="2"/>
                        </a:rPr>
                        <a:t> दर्ता किताब सम्बन्धी दस्तुर</a:t>
                      </a:r>
                      <a:endParaRPr lang="en-US" sz="1600" dirty="0">
                        <a:latin typeface="Kokila" pitchFamily="34" charset="0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493047089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100374501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593421590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0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e-N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५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dirty="0">
                          <a:latin typeface="Kokila" pitchFamily="34" charset="0"/>
                          <a:cs typeface="Kalimati" panose="00000400000000000000" pitchFamily="2"/>
                        </a:rPr>
                        <a:t>प्रशासनिक दण्ड</a:t>
                      </a:r>
                      <a:r>
                        <a:rPr lang="ne-NP" sz="1600" baseline="0" dirty="0">
                          <a:latin typeface="Kokila" pitchFamily="34" charset="0"/>
                          <a:cs typeface="Kalimati" panose="00000400000000000000" pitchFamily="2"/>
                        </a:rPr>
                        <a:t>, जरिवाना र जफत</a:t>
                      </a:r>
                      <a:endParaRPr lang="en-US" sz="1600" dirty="0">
                        <a:latin typeface="Kokila" pitchFamily="34" charset="0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806278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229614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1035892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0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e-N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६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dirty="0">
                          <a:latin typeface="Kokila" pitchFamily="34" charset="0"/>
                          <a:cs typeface="Kalimati" panose="00000400000000000000" pitchFamily="2"/>
                        </a:rPr>
                        <a:t>सवारी साधन कर</a:t>
                      </a:r>
                      <a:endParaRPr lang="en-US" sz="1600" dirty="0">
                        <a:latin typeface="Kokila" pitchFamily="34" charset="0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1893170332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488010894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2381181226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0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e-N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७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dirty="0">
                          <a:latin typeface="Kokila" pitchFamily="34" charset="0"/>
                          <a:cs typeface="Kalimati" panose="00000400000000000000" pitchFamily="2"/>
                        </a:rPr>
                        <a:t>बेरुजु</a:t>
                      </a:r>
                      <a:endParaRPr lang="en-US" sz="1600" dirty="0">
                        <a:latin typeface="Kokila" pitchFamily="34" charset="0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23449726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65683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23515409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8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e-NP" sz="1600" b="1" kern="1200" dirty="0">
                          <a:solidFill>
                            <a:schemeClr val="dk1"/>
                          </a:solidFill>
                          <a:latin typeface="Kokila" pitchFamily="34" charset="0"/>
                          <a:ea typeface="+mn-ea"/>
                          <a:cs typeface="Kalimati" panose="00000400000000000000" pitchFamily="2"/>
                        </a:rPr>
                        <a:t>जम्मा 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Kokila" pitchFamily="34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2493355632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622121570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3115477202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450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401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277600" cy="457200"/>
          </a:xfrm>
        </p:spPr>
        <p:txBody>
          <a:bodyPr>
            <a:noAutofit/>
          </a:bodyPr>
          <a:lstStyle/>
          <a:p>
            <a:pPr algn="ctr"/>
            <a:r>
              <a:rPr lang="ne-NP" sz="2800" b="1" dirty="0">
                <a:solidFill>
                  <a:srgbClr val="0070C0"/>
                </a:solidFill>
                <a:cs typeface="Kalimati" panose="00000400000000000000" pitchFamily="2"/>
              </a:rPr>
              <a:t>यातायात कार्यालयहरुमा दर्ता भएका सवारी साधनको विवरण</a:t>
            </a:r>
            <a:endParaRPr lang="en-US" altLang="en-US" sz="2800" b="1" dirty="0">
              <a:solidFill>
                <a:srgbClr val="0070C0"/>
              </a:solidFill>
              <a:cs typeface="Kalimati" panose="00000400000000000000" pitchFamily="2"/>
            </a:endParaRPr>
          </a:p>
        </p:txBody>
      </p:sp>
      <p:sp>
        <p:nvSpPr>
          <p:cNvPr id="1945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90F27EA-7C28-4C16-A5B4-21A30F559A6F}" type="slidenum">
              <a:rPr lang="en-US" altLang="en-US" smtClean="0">
                <a:solidFill>
                  <a:srgbClr val="898989"/>
                </a:solidFill>
              </a:rPr>
              <a:pPr/>
              <a:t>17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45D5750-7E72-417E-8A09-D03E1EDED1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1174118"/>
              </p:ext>
            </p:extLst>
          </p:nvPr>
        </p:nvGraphicFramePr>
        <p:xfrm>
          <a:off x="420130" y="457201"/>
          <a:ext cx="11562763" cy="5899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090">
                  <a:extLst>
                    <a:ext uri="{9D8B030D-6E8A-4147-A177-3AD203B41FA5}">
                      <a16:colId xmlns:a16="http://schemas.microsoft.com/office/drawing/2014/main" val="2749415873"/>
                    </a:ext>
                  </a:extLst>
                </a:gridCol>
                <a:gridCol w="2659619">
                  <a:extLst>
                    <a:ext uri="{9D8B030D-6E8A-4147-A177-3AD203B41FA5}">
                      <a16:colId xmlns:a16="http://schemas.microsoft.com/office/drawing/2014/main" val="107593936"/>
                    </a:ext>
                  </a:extLst>
                </a:gridCol>
                <a:gridCol w="2832908">
                  <a:extLst>
                    <a:ext uri="{9D8B030D-6E8A-4147-A177-3AD203B41FA5}">
                      <a16:colId xmlns:a16="http://schemas.microsoft.com/office/drawing/2014/main" val="1174161432"/>
                    </a:ext>
                  </a:extLst>
                </a:gridCol>
                <a:gridCol w="3275630">
                  <a:extLst>
                    <a:ext uri="{9D8B030D-6E8A-4147-A177-3AD203B41FA5}">
                      <a16:colId xmlns:a16="http://schemas.microsoft.com/office/drawing/2014/main" val="1290704355"/>
                    </a:ext>
                  </a:extLst>
                </a:gridCol>
                <a:gridCol w="21165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9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  <a:cs typeface="Kalimati" pitchFamily="2"/>
                        </a:rPr>
                        <a:t>क्र.सं.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  <a:cs typeface="Kalimati" pitchFamily="2"/>
                        </a:rPr>
                        <a:t>सवारीको किसिम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  <a:latin typeface="Calibri"/>
                          <a:ea typeface="Times New Roman"/>
                          <a:cs typeface="Kalimati" pitchFamily="2"/>
                        </a:rPr>
                        <a:t>आ.व. ०८१ /८२  सम्म दर्ता भएको </a:t>
                      </a:r>
                      <a:r>
                        <a:rPr lang="ne-NP" sz="1400" dirty="0">
                          <a:effectLst/>
                          <a:cs typeface="Kalimati" pitchFamily="2"/>
                        </a:rPr>
                        <a:t>सवारी साधन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  <a:cs typeface="Kalimati" pitchFamily="2"/>
                        </a:rPr>
                        <a:t>यस चौमासिकमा दर्ता भएको सवारी साधन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  <a:latin typeface="+mn-lt"/>
                          <a:ea typeface="Times New Roman"/>
                          <a:cs typeface="Kalimati" pitchFamily="2"/>
                        </a:rPr>
                        <a:t>हालसम्म दर्ता भएको सवारी साधन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580610"/>
                  </a:ext>
                </a:extLst>
              </a:tr>
              <a:tr h="4661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  <a:cs typeface="Kalimati" pitchFamily="2"/>
                        </a:rPr>
                        <a:t>१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400" dirty="0">
                          <a:effectLst/>
                          <a:cs typeface="Kalimati" pitchFamily="2"/>
                        </a:rPr>
                        <a:t>बस</a:t>
                      </a:r>
                      <a:r>
                        <a:rPr lang="en-US" sz="1400" dirty="0">
                          <a:effectLst/>
                          <a:cs typeface="Kalimati" pitchFamily="2"/>
                        </a:rPr>
                        <a:t>/</a:t>
                      </a:r>
                      <a:r>
                        <a:rPr lang="ne-NP" sz="1400" dirty="0">
                          <a:effectLst/>
                          <a:cs typeface="Kalimati" pitchFamily="2"/>
                        </a:rPr>
                        <a:t>मिनिबस</a:t>
                      </a:r>
                      <a:r>
                        <a:rPr lang="en-US" sz="1400" dirty="0">
                          <a:effectLst/>
                          <a:cs typeface="Kalimati" pitchFamily="2"/>
                        </a:rPr>
                        <a:t>/</a:t>
                      </a:r>
                      <a:r>
                        <a:rPr lang="ne-NP" sz="1400" dirty="0">
                          <a:effectLst/>
                          <a:cs typeface="Kalimati" pitchFamily="2"/>
                        </a:rPr>
                        <a:t>मिनीट्रक</a:t>
                      </a:r>
                      <a:r>
                        <a:rPr lang="en-US" sz="1400" dirty="0">
                          <a:effectLst/>
                          <a:cs typeface="Kalimati" pitchFamily="2"/>
                        </a:rPr>
                        <a:t>/</a:t>
                      </a:r>
                      <a:r>
                        <a:rPr lang="ne-NP" sz="1400" dirty="0">
                          <a:effectLst/>
                          <a:cs typeface="Kalimati" pitchFamily="2"/>
                        </a:rPr>
                        <a:t>माइक्रोबस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26912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26992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836979"/>
                  </a:ext>
                </a:extLst>
              </a:tr>
              <a:tr h="4122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  <a:cs typeface="Kalimati" pitchFamily="2"/>
                        </a:rPr>
                        <a:t>२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  <a:cs typeface="Kalimati" pitchFamily="2"/>
                        </a:rPr>
                        <a:t>क्रेन</a:t>
                      </a:r>
                      <a:r>
                        <a:rPr lang="en-US" sz="1400" dirty="0">
                          <a:effectLst/>
                          <a:cs typeface="Kalimati" pitchFamily="2"/>
                        </a:rPr>
                        <a:t>/</a:t>
                      </a:r>
                      <a:r>
                        <a:rPr lang="ne-NP" sz="1400" dirty="0">
                          <a:effectLst/>
                          <a:cs typeface="Kalimati" pitchFamily="2"/>
                        </a:rPr>
                        <a:t>डोजर</a:t>
                      </a:r>
                      <a:r>
                        <a:rPr lang="en-US" sz="1400" dirty="0">
                          <a:effectLst/>
                          <a:cs typeface="Kalimati" pitchFamily="2"/>
                        </a:rPr>
                        <a:t>/</a:t>
                      </a:r>
                      <a:r>
                        <a:rPr lang="ne-NP" sz="1400" dirty="0">
                          <a:effectLst/>
                          <a:cs typeface="Kalimati" pitchFamily="2"/>
                        </a:rPr>
                        <a:t>एक्साभेटर</a:t>
                      </a:r>
                      <a:r>
                        <a:rPr lang="en-US" sz="1400" dirty="0">
                          <a:effectLst/>
                          <a:cs typeface="Kalimati" pitchFamily="2"/>
                        </a:rPr>
                        <a:t>/</a:t>
                      </a:r>
                      <a:r>
                        <a:rPr lang="ne-NP" sz="1400" dirty="0">
                          <a:effectLst/>
                          <a:cs typeface="Kalimati" pitchFamily="2"/>
                        </a:rPr>
                        <a:t>ट्रक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7325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7345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134125"/>
                  </a:ext>
                </a:extLst>
              </a:tr>
              <a:tr h="4046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  <a:cs typeface="Kalimati" pitchFamily="2"/>
                        </a:rPr>
                        <a:t>३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400" dirty="0">
                          <a:effectLst/>
                          <a:cs typeface="Kalimati" pitchFamily="2"/>
                        </a:rPr>
                        <a:t>कर</a:t>
                      </a:r>
                      <a:r>
                        <a:rPr lang="en-US" sz="1400" dirty="0">
                          <a:effectLst/>
                          <a:cs typeface="Kalimati" pitchFamily="2"/>
                        </a:rPr>
                        <a:t>/</a:t>
                      </a:r>
                      <a:r>
                        <a:rPr lang="ne-NP" sz="1400" dirty="0">
                          <a:effectLst/>
                          <a:cs typeface="Kalimati" pitchFamily="2"/>
                        </a:rPr>
                        <a:t>जिप</a:t>
                      </a:r>
                      <a:r>
                        <a:rPr lang="en-US" sz="1400" dirty="0">
                          <a:effectLst/>
                          <a:cs typeface="Kalimati" pitchFamily="2"/>
                        </a:rPr>
                        <a:t>/</a:t>
                      </a:r>
                      <a:r>
                        <a:rPr lang="ne-NP" sz="1400" dirty="0">
                          <a:effectLst/>
                          <a:cs typeface="Kalimati" pitchFamily="2"/>
                        </a:rPr>
                        <a:t>भ्यान</a:t>
                      </a:r>
                      <a:r>
                        <a:rPr lang="en-US" sz="1400" dirty="0">
                          <a:effectLst/>
                          <a:cs typeface="Kalimati" pitchFamily="2"/>
                        </a:rPr>
                        <a:t>/</a:t>
                      </a:r>
                      <a:r>
                        <a:rPr lang="ne-NP" sz="1400" dirty="0">
                          <a:effectLst/>
                          <a:cs typeface="Kalimati" pitchFamily="2"/>
                        </a:rPr>
                        <a:t>पिकअप</a:t>
                      </a:r>
                      <a:endParaRPr lang="en-US" sz="1400" dirty="0">
                        <a:effectLst/>
                        <a:latin typeface="+mn-lt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28647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</a:rPr>
                        <a:t>485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29132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5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  <a:latin typeface="+mn-lt"/>
                          <a:ea typeface="+mn-ea"/>
                          <a:cs typeface="Kalimati" pitchFamily="2"/>
                        </a:rPr>
                        <a:t>4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  <a:cs typeface="Kalimati" pitchFamily="2"/>
                        </a:rPr>
                        <a:t>टेम्पो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1746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</a:rPr>
                        <a:t>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1906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5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  <a:latin typeface="+mn-lt"/>
                          <a:ea typeface="+mn-ea"/>
                          <a:cs typeface="Kalimati" pitchFamily="2"/>
                        </a:rPr>
                        <a:t>5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  <a:cs typeface="Kalimati" pitchFamily="2"/>
                        </a:rPr>
                        <a:t>मोटरसाइकल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289572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</a:rPr>
                        <a:t>5005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294577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98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  <a:latin typeface="+mn-lt"/>
                          <a:ea typeface="+mn-ea"/>
                          <a:cs typeface="Kalimati" pitchFamily="2"/>
                        </a:rPr>
                        <a:t>6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  <a:cs typeface="Kalimati" pitchFamily="2"/>
                        </a:rPr>
                        <a:t>टेक्टर</a:t>
                      </a:r>
                      <a:r>
                        <a:rPr lang="en-US" sz="1400">
                          <a:effectLst/>
                          <a:cs typeface="Kalimati" pitchFamily="2"/>
                        </a:rPr>
                        <a:t>/</a:t>
                      </a:r>
                      <a:r>
                        <a:rPr lang="ne-NP" sz="1400">
                          <a:effectLst/>
                          <a:cs typeface="Kalimati" pitchFamily="2"/>
                        </a:rPr>
                        <a:t>पावरटेलर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13034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13046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59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  <a:latin typeface="Calibri"/>
                          <a:ea typeface="Times New Roman"/>
                          <a:cs typeface="Kalimati" pitchFamily="2"/>
                        </a:rPr>
                        <a:t>7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  <a:latin typeface="Calibri"/>
                          <a:ea typeface="Times New Roman"/>
                          <a:cs typeface="Kalimati" pitchFamily="2"/>
                        </a:rPr>
                        <a:t>अन्य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453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cs typeface="Kalimati" pitchFamily="2"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b="1" dirty="0">
                          <a:effectLst/>
                          <a:cs typeface="Kalimati" pitchFamily="2"/>
                        </a:rPr>
                        <a:t>जम्मा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Kalimati" pitchFamily="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367306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</a:rPr>
                        <a:t>5762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373068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450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155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277600" cy="457200"/>
          </a:xfrm>
        </p:spPr>
        <p:txBody>
          <a:bodyPr>
            <a:noAutofit/>
          </a:bodyPr>
          <a:lstStyle/>
          <a:p>
            <a:pPr algn="ctr"/>
            <a:r>
              <a:rPr lang="ne-NP" sz="2800" b="1" dirty="0">
                <a:solidFill>
                  <a:srgbClr val="0070C0"/>
                </a:solidFill>
                <a:cs typeface="Kalimati" panose="00000400000000000000" pitchFamily="2"/>
              </a:rPr>
              <a:t>यातायात कार्यालयहरुबाट जाँचपास र रुट इजाजतप्राप्‍त सवारी साधनको विवरण</a:t>
            </a:r>
            <a:endParaRPr lang="en-US" altLang="en-US" sz="2800" b="1" dirty="0">
              <a:solidFill>
                <a:srgbClr val="0070C0"/>
              </a:solidFill>
              <a:cs typeface="Kalimati" panose="00000400000000000000" pitchFamily="2"/>
            </a:endParaRPr>
          </a:p>
        </p:txBody>
      </p:sp>
      <p:sp>
        <p:nvSpPr>
          <p:cNvPr id="1945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90F27EA-7C28-4C16-A5B4-21A30F559A6F}" type="slidenum">
              <a:rPr lang="en-US" altLang="en-US" smtClean="0">
                <a:solidFill>
                  <a:srgbClr val="898989"/>
                </a:solidFill>
              </a:rPr>
              <a:pPr/>
              <a:t>18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45D5750-7E72-417E-8A09-D03E1EDED1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1007916"/>
              </p:ext>
            </p:extLst>
          </p:nvPr>
        </p:nvGraphicFramePr>
        <p:xfrm>
          <a:off x="810491" y="2948731"/>
          <a:ext cx="9857509" cy="2965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547">
                  <a:extLst>
                    <a:ext uri="{9D8B030D-6E8A-4147-A177-3AD203B41FA5}">
                      <a16:colId xmlns:a16="http://schemas.microsoft.com/office/drawing/2014/main" val="2749415873"/>
                    </a:ext>
                  </a:extLst>
                </a:gridCol>
                <a:gridCol w="2256087">
                  <a:extLst>
                    <a:ext uri="{9D8B030D-6E8A-4147-A177-3AD203B41FA5}">
                      <a16:colId xmlns:a16="http://schemas.microsoft.com/office/drawing/2014/main" val="107593936"/>
                    </a:ext>
                  </a:extLst>
                </a:gridCol>
                <a:gridCol w="2068861">
                  <a:extLst>
                    <a:ext uri="{9D8B030D-6E8A-4147-A177-3AD203B41FA5}">
                      <a16:colId xmlns:a16="http://schemas.microsoft.com/office/drawing/2014/main" val="1174161432"/>
                    </a:ext>
                  </a:extLst>
                </a:gridCol>
                <a:gridCol w="2724154">
                  <a:extLst>
                    <a:ext uri="{9D8B030D-6E8A-4147-A177-3AD203B41FA5}">
                      <a16:colId xmlns:a16="http://schemas.microsoft.com/office/drawing/2014/main" val="1290704355"/>
                    </a:ext>
                  </a:extLst>
                </a:gridCol>
                <a:gridCol w="2068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3506">
                <a:tc>
                  <a:txBody>
                    <a:bodyPr/>
                    <a:lstStyle/>
                    <a:p>
                      <a:r>
                        <a:rPr lang="ne-NP" dirty="0">
                          <a:cs typeface="Kalimati" pitchFamily="2"/>
                        </a:rPr>
                        <a:t>क्र.स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सवारीको</a:t>
                      </a:r>
                      <a:r>
                        <a:rPr lang="ne-NP" baseline="0" dirty="0">
                          <a:cs typeface="Kalimati" pitchFamily="2"/>
                        </a:rPr>
                        <a:t> विवरण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नयाँ रुट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नविकरण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कैफियत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580610"/>
                  </a:ext>
                </a:extLst>
              </a:tr>
              <a:tr h="502961">
                <a:tc>
                  <a:txBody>
                    <a:bodyPr/>
                    <a:lstStyle/>
                    <a:p>
                      <a:r>
                        <a:rPr lang="ne-NP" dirty="0">
                          <a:cs typeface="Kalimati" pitchFamily="2"/>
                        </a:rPr>
                        <a:t>१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dirty="0">
                          <a:cs typeface="Kalimati" pitchFamily="2"/>
                        </a:rPr>
                        <a:t>जिप/कार/पिकअप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</a:rPr>
                        <a:t>4684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836979"/>
                  </a:ext>
                </a:extLst>
              </a:tr>
              <a:tr h="444843">
                <a:tc>
                  <a:txBody>
                    <a:bodyPr/>
                    <a:lstStyle/>
                    <a:p>
                      <a:r>
                        <a:rPr lang="ne-NP" dirty="0">
                          <a:cs typeface="Kalimati" pitchFamily="2"/>
                        </a:rPr>
                        <a:t>२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dirty="0">
                          <a:cs typeface="Kalimati" pitchFamily="2"/>
                        </a:rPr>
                        <a:t>बस/मिनीबस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</a:rPr>
                        <a:t>7675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134125"/>
                  </a:ext>
                </a:extLst>
              </a:tr>
              <a:tr h="436605">
                <a:tc>
                  <a:txBody>
                    <a:bodyPr/>
                    <a:lstStyle/>
                    <a:p>
                      <a:r>
                        <a:rPr lang="ne-NP" dirty="0">
                          <a:cs typeface="Kalimati" pitchFamily="2"/>
                        </a:rPr>
                        <a:t>३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dirty="0">
                          <a:cs typeface="Kalimati" pitchFamily="2"/>
                        </a:rPr>
                        <a:t>ट्रक/टिपर</a:t>
                      </a:r>
                      <a:r>
                        <a:rPr lang="en-US" dirty="0">
                          <a:cs typeface="Kalimati" pitchFamily="2"/>
                        </a:rPr>
                        <a:t>, </a:t>
                      </a:r>
                      <a:r>
                        <a:rPr lang="ne-NP" dirty="0">
                          <a:cs typeface="Kalimati" pitchFamily="2"/>
                        </a:rPr>
                        <a:t>ट्यांकर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</a:rPr>
                        <a:t>2411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726">
                <a:tc>
                  <a:txBody>
                    <a:bodyPr/>
                    <a:lstStyle/>
                    <a:p>
                      <a:r>
                        <a:rPr lang="ne-NP" dirty="0">
                          <a:cs typeface="Kalimati" pitchFamily="2"/>
                        </a:rPr>
                        <a:t>४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dirty="0">
                          <a:cs typeface="Kalimati" pitchFamily="2"/>
                        </a:rPr>
                        <a:t>टेम्पो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</a:rPr>
                        <a:t>346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061">
                <a:tc>
                  <a:txBody>
                    <a:bodyPr/>
                    <a:lstStyle/>
                    <a:p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e-NP" b="1" dirty="0">
                          <a:cs typeface="Kalimati" pitchFamily="2"/>
                        </a:rPr>
                        <a:t>जम्मा</a:t>
                      </a:r>
                      <a:endParaRPr lang="en-US" b="1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308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 pitchFamily="2"/>
                        </a:rPr>
                        <a:t>15116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922318" y="890356"/>
            <a:ext cx="8551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e-NP" sz="2000" dirty="0">
                <a:solidFill>
                  <a:schemeClr val="accent1"/>
                </a:solidFill>
                <a:latin typeface="Kokila" pitchFamily="34" charset="0"/>
                <a:cs typeface="Kalimati" panose="00000400000000000000" pitchFamily="2"/>
              </a:rPr>
              <a:t>जाँचपासको विवरण</a:t>
            </a:r>
            <a:endParaRPr lang="en-US" sz="2000" dirty="0">
              <a:solidFill>
                <a:schemeClr val="accent1"/>
              </a:solidFill>
              <a:latin typeface="Kokila" pitchFamily="34" charset="0"/>
              <a:cs typeface="Kalimati" panose="00000400000000000000" pitchFamily="2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ne-NP" sz="2000" dirty="0">
                <a:latin typeface="Kokila" pitchFamily="34" charset="0"/>
                <a:cs typeface="Kalimati" panose="00000400000000000000" pitchFamily="2"/>
              </a:rPr>
              <a:t>साना सवारी (जीप, ट्याक्सी, पिकअप, भ्यान)-</a:t>
            </a:r>
            <a:r>
              <a:rPr lang="en-US" sz="2000" dirty="0">
                <a:latin typeface="Kokila" pitchFamily="34" charset="0"/>
                <a:cs typeface="Kalimati" panose="00000400000000000000" pitchFamily="2"/>
              </a:rPr>
              <a:t> </a:t>
            </a:r>
            <a:r>
              <a:rPr lang="ne-NP" sz="2000" dirty="0">
                <a:latin typeface="Kokila" pitchFamily="34" charset="0"/>
                <a:cs typeface="Kalimati" panose="00000400000000000000" pitchFamily="2"/>
              </a:rPr>
              <a:t>1934</a:t>
            </a:r>
            <a:endParaRPr lang="en-US" sz="2000" dirty="0">
              <a:latin typeface="Kokila" pitchFamily="34" charset="0"/>
              <a:cs typeface="Kalimati" panose="00000400000000000000" pitchFamily="2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ne-NP" sz="2000" dirty="0">
                <a:latin typeface="Kokila" pitchFamily="34" charset="0"/>
                <a:cs typeface="Kalimati" panose="00000400000000000000" pitchFamily="2"/>
              </a:rPr>
              <a:t>ठुला सवारी (बस, ट्रक, टिपर, पर्यटक बस, स्कुल बस)- 1146</a:t>
            </a:r>
            <a:endParaRPr lang="en-US" sz="2000" dirty="0">
              <a:latin typeface="Kokila" pitchFamily="34" charset="0"/>
              <a:cs typeface="Kalimati" panose="00000400000000000000" pitchFamily="2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ne-NP" b="1" dirty="0">
                <a:latin typeface="Kokila" pitchFamily="34" charset="0"/>
                <a:cs typeface="Kalimati" panose="00000400000000000000" pitchFamily="2"/>
              </a:rPr>
              <a:t>जम्मा –3080</a:t>
            </a:r>
            <a:endParaRPr lang="en-US" b="1" dirty="0">
              <a:cs typeface="Kalimati" panose="00000400000000000000" pitchFamily="2"/>
            </a:endParaRPr>
          </a:p>
          <a:p>
            <a:br>
              <a:rPr lang="ne-NP" sz="2000" dirty="0">
                <a:latin typeface="Kokila" pitchFamily="34" charset="0"/>
                <a:cs typeface="Kokila" pitchFamily="34" charset="0"/>
              </a:rPr>
            </a:br>
            <a:br>
              <a:rPr lang="ne-NP" sz="2000" dirty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</a:br>
            <a:br>
              <a:rPr lang="ne-NP" sz="2000" dirty="0">
                <a:latin typeface="Kokila" pitchFamily="34" charset="0"/>
                <a:cs typeface="Kokila" pitchFamily="34" charset="0"/>
              </a:rPr>
            </a:br>
            <a:endParaRPr lang="en-US" sz="2000" b="1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40985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900752" y="2209855"/>
            <a:ext cx="10740788" cy="3017238"/>
          </a:xfrm>
        </p:spPr>
        <p:txBody>
          <a:bodyPr/>
          <a:lstStyle/>
          <a:p>
            <a:pPr algn="ctr"/>
            <a:r>
              <a:rPr lang="ne-NP" altLang="en-US" sz="4000" b="1" dirty="0">
                <a:highlight>
                  <a:srgbClr val="FFFF00"/>
                </a:highlight>
                <a:ea typeface="Kalimati" panose="00000400000000000000" pitchFamily="2"/>
                <a:cs typeface="Kalimati" panose="00000400000000000000" pitchFamily="2"/>
              </a:rPr>
              <a:t>निर्माण कार्यका केही झलकहरू</a:t>
            </a:r>
            <a:r>
              <a:rPr lang="en-US" altLang="en-US" sz="4000" b="1" dirty="0">
                <a:highlight>
                  <a:srgbClr val="FFFF00"/>
                </a:highlight>
                <a:ea typeface="Kalimati" panose="00000400000000000000" pitchFamily="2"/>
                <a:cs typeface="Kalimati" panose="00000400000000000000" pitchFamily="2"/>
              </a:rPr>
              <a:t> </a:t>
            </a:r>
            <a:br>
              <a:rPr lang="ne-NP" altLang="en-US" b="1" dirty="0">
                <a:ea typeface="Kalimati" panose="00000400000000000000" pitchFamily="2"/>
                <a:cs typeface="Kalimati" panose="00000400000000000000" pitchFamily="2"/>
              </a:rPr>
            </a:br>
            <a:r>
              <a:rPr lang="ne-NP" altLang="en-US" sz="3600" b="1" dirty="0">
                <a:ea typeface="Kalimati" panose="00000400000000000000" pitchFamily="2"/>
                <a:cs typeface="Kalimati" panose="00000400000000000000" pitchFamily="2"/>
              </a:rPr>
              <a:t> </a:t>
            </a:r>
            <a:endParaRPr lang="en-US" altLang="en-US" sz="3600" b="1" dirty="0"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5F4DC0-7C5F-40AD-B118-CFC62DDBA5FE}" type="slidenum"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95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-59735"/>
            <a:ext cx="10515600" cy="13255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800" dirty="0">
                <a:latin typeface="Kalimati" panose="00000400000000000000" charset="0"/>
                <a:cs typeface="Kalimati" panose="00000400000000000000" charset="0"/>
              </a:rPr>
              <a:t>विषय सूची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5829"/>
            <a:ext cx="10515600" cy="491113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US" sz="2400" dirty="0">
              <a:latin typeface="Preeti" pitchFamily="2" charset="0"/>
              <a:cs typeface="Kalimati" panose="00000400000000000000" pitchFamily="2"/>
            </a:endParaRPr>
          </a:p>
          <a:p>
            <a:r>
              <a:rPr lang="ne-NP" dirty="0">
                <a:latin typeface="Kalimati" panose="00000400000000000000" charset="0"/>
                <a:cs typeface="Kalimati" panose="00000400000000000000" charset="0"/>
              </a:rPr>
              <a:t>मन्त्रालय अन्तर्गत सञ्चालित आयोजना/कार्यक्रम</a:t>
            </a:r>
          </a:p>
          <a:p>
            <a:r>
              <a:rPr lang="ne-NP" dirty="0">
                <a:latin typeface="Kalimati" panose="00000400000000000000" charset="0"/>
                <a:cs typeface="Kalimati" panose="00000400000000000000" charset="0"/>
              </a:rPr>
              <a:t>बजेट विनियोजन र खर्चको स्थिति</a:t>
            </a:r>
          </a:p>
          <a:p>
            <a:r>
              <a:rPr lang="ne-NP" dirty="0">
                <a:latin typeface="Kalimati" panose="00000400000000000000" charset="0"/>
                <a:cs typeface="Kalimati" panose="00000400000000000000" charset="0"/>
              </a:rPr>
              <a:t>गण्डकी प्रदेशका प्राथमिकताका आयोजनाहरु ( भौतिक पूर्वाधार तर्फ )</a:t>
            </a:r>
          </a:p>
          <a:p>
            <a:r>
              <a:rPr lang="ne-NP" dirty="0">
                <a:latin typeface="Kalimati" panose="00000400000000000000" charset="0"/>
                <a:cs typeface="Kalimati" panose="00000400000000000000" charset="0"/>
              </a:rPr>
              <a:t>कार्यक्रमगत मुख्य प्रगति विवरण</a:t>
            </a:r>
          </a:p>
          <a:p>
            <a:r>
              <a:rPr lang="ne-NP" dirty="0">
                <a:latin typeface="Kalimati" panose="00000400000000000000" charset="0"/>
                <a:cs typeface="Kalimati" panose="00000400000000000000" charset="0"/>
              </a:rPr>
              <a:t>समस्याग्रस्त प्रमुख आयोजनाका विवरण</a:t>
            </a:r>
          </a:p>
          <a:p>
            <a:r>
              <a:rPr lang="ne-NP" dirty="0">
                <a:latin typeface="Kalimati" panose="00000400000000000000" charset="0"/>
                <a:cs typeface="Kalimati" panose="00000400000000000000" charset="0"/>
              </a:rPr>
              <a:t>प्रदेशको लक्ष्य र हालसम्मको उपलब्धिको तुलनात्मक प्रस्तुति</a:t>
            </a:r>
          </a:p>
          <a:p>
            <a:r>
              <a:rPr lang="ne-NP" dirty="0">
                <a:latin typeface="Kalimati" panose="00000400000000000000" charset="0"/>
                <a:cs typeface="Kalimati" panose="00000400000000000000" charset="0"/>
              </a:rPr>
              <a:t>सुधारका प्रयत्न र सुधार गर्ने विषयहरु</a:t>
            </a:r>
          </a:p>
          <a:p>
            <a:r>
              <a:rPr lang="ne-NP" dirty="0">
                <a:latin typeface="Kalimati" panose="00000400000000000000" charset="0"/>
                <a:cs typeface="Kalimati" panose="00000400000000000000" charset="0"/>
              </a:rPr>
              <a:t>पहिलो प्राथमिकता प्राप्त गर्ने आयोजना विवरण</a:t>
            </a:r>
          </a:p>
          <a:p>
            <a:endParaRPr lang="en-US" sz="2800" dirty="0">
              <a:latin typeface="Kalimati" panose="00000400000000000000" charset="0"/>
              <a:cs typeface="Kalimati" panose="00000400000000000000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791" y="291401"/>
            <a:ext cx="10045002" cy="6993653"/>
          </a:xfrm>
        </p:spPr>
        <p:txBody>
          <a:bodyPr>
            <a:normAutofit/>
          </a:bodyPr>
          <a:lstStyle/>
          <a:p>
            <a:pPr algn="l"/>
            <a:br>
              <a:rPr lang="ne-NP" sz="2800" dirty="0"/>
            </a:br>
            <a:br>
              <a:rPr lang="ne-NP" sz="2800" dirty="0"/>
            </a:br>
            <a:br>
              <a:rPr lang="ne-NP" sz="2800" dirty="0"/>
            </a:br>
            <a:br>
              <a:rPr lang="ne-NP" sz="2800" dirty="0"/>
            </a:br>
            <a:r>
              <a:rPr lang="ne-NP" sz="2800" dirty="0"/>
              <a:t> </a:t>
            </a:r>
            <a:br>
              <a:rPr lang="ne-NP" sz="2800" dirty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624" y="766482"/>
            <a:ext cx="8700247" cy="4787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6824" y="6102902"/>
            <a:ext cx="10260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Kalimati" pitchFamily="2"/>
              </a:rPr>
              <a:t>निर्माणाधीन कालिगण्डकी नदि पूल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limati" pitchFamily="2"/>
              </a:rPr>
              <a:t> </a:t>
            </a:r>
            <a:r>
              <a:rPr kumimoji="0" lang="ne-N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limati" pitchFamily="2"/>
              </a:rPr>
              <a:t>बिर्घा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limati" pitchFamily="2"/>
              </a:rPr>
              <a:t>, </a:t>
            </a:r>
            <a:r>
              <a:rPr kumimoji="0" lang="ne-N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limati" pitchFamily="2"/>
              </a:rPr>
              <a:t>स्याङ्जा र गुल्मी जोड्ने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limati" pitchFamily="2"/>
              </a:rPr>
              <a:t> </a:t>
            </a:r>
            <a:r>
              <a:rPr kumimoji="0" lang="ne-N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limati" pitchFamily="2"/>
              </a:rPr>
              <a:t> </a:t>
            </a:r>
            <a:r>
              <a:rPr kumimoji="0" lang="ne-N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(D&amp; B) </a:t>
            </a:r>
            <a:r>
              <a:rPr kumimoji="0" lang="ne-N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Kalimati" panose="00000400000000000000" pitchFamily="2"/>
              </a:rPr>
              <a:t>११० मी.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818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A1002C-C6EB-183C-F238-1531782CC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177" y="446567"/>
            <a:ext cx="3838353" cy="3572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E2AEB3-13F5-0CE9-2379-9B66648A1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52" y="2445487"/>
            <a:ext cx="4253341" cy="3965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458BF8-0C80-258D-32E7-6BF5C71A6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136" y="446567"/>
            <a:ext cx="4461704" cy="4048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9919EA-460A-4BAC-5663-0747374595C1}"/>
              </a:ext>
            </a:extLst>
          </p:cNvPr>
          <p:cNvSpPr txBox="1">
            <a:spLocks/>
          </p:cNvSpPr>
          <p:nvPr/>
        </p:nvSpPr>
        <p:spPr>
          <a:xfrm>
            <a:off x="4540102" y="85061"/>
            <a:ext cx="3419397" cy="2530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e-NP" altLang="en-US" sz="1900" b="1" dirty="0">
                <a:solidFill>
                  <a:srgbClr val="4472C4"/>
                </a:solidFill>
                <a:latin typeface="Times New Roman" panose="02020603050405020304" pitchFamily="18" charset="0"/>
                <a:cs typeface="Kalimati" pitchFamily="2"/>
              </a:rPr>
            </a:br>
            <a:r>
              <a:rPr lang="ne-NP" altLang="en-US" sz="1900" b="1" dirty="0">
                <a:solidFill>
                  <a:srgbClr val="4472C4"/>
                </a:solidFill>
                <a:latin typeface="Times New Roman" panose="02020603050405020304" pitchFamily="18" charset="0"/>
                <a:cs typeface="Kalimati" pitchFamily="2"/>
              </a:rPr>
              <a:t>सम्झौता मितिः 2078/03/13	</a:t>
            </a:r>
          </a:p>
          <a:p>
            <a:r>
              <a:rPr lang="ne-NP" altLang="en-US" sz="1900" b="1" dirty="0">
                <a:solidFill>
                  <a:srgbClr val="4472C4"/>
                </a:solidFill>
                <a:latin typeface="Times New Roman" panose="02020603050405020304" pitchFamily="18" charset="0"/>
                <a:cs typeface="Kalimati" pitchFamily="2"/>
              </a:rPr>
              <a:t>सम्झौता रकमः१५,६०,८३,२४९</a:t>
            </a:r>
          </a:p>
          <a:p>
            <a:r>
              <a:rPr lang="ne-NP" altLang="en-US" sz="1900" b="1" dirty="0">
                <a:solidFill>
                  <a:srgbClr val="4472C4"/>
                </a:solidFill>
                <a:latin typeface="Times New Roman" panose="02020603050405020304" pitchFamily="18" charset="0"/>
                <a:cs typeface="Kalimati" pitchFamily="2"/>
              </a:rPr>
              <a:t>हालसम्मो भुक्तानीः १२३४११.९९६</a:t>
            </a:r>
          </a:p>
          <a:p>
            <a:r>
              <a:rPr lang="ne-NP" altLang="en-US" sz="1900" b="1" dirty="0">
                <a:solidFill>
                  <a:srgbClr val="4472C4"/>
                </a:solidFill>
                <a:latin typeface="Times New Roman" panose="02020603050405020304" pitchFamily="18" charset="0"/>
                <a:cs typeface="Kalimati" pitchFamily="2"/>
              </a:rPr>
              <a:t>वित्तिय प्रगतिः 79%</a:t>
            </a:r>
          </a:p>
          <a:p>
            <a:r>
              <a:rPr lang="ne-NP" altLang="en-US" sz="1900" b="1" dirty="0">
                <a:solidFill>
                  <a:srgbClr val="4472C4"/>
                </a:solidFill>
                <a:latin typeface="Times New Roman" panose="02020603050405020304" pitchFamily="18" charset="0"/>
                <a:cs typeface="Kalimati" pitchFamily="2"/>
              </a:rPr>
              <a:t>भौतिक प्रगतिः 85%</a:t>
            </a:r>
          </a:p>
          <a:p>
            <a:pPr algn="ctr"/>
            <a:endParaRPr lang="en-US" altLang="en-US" sz="1900" dirty="0">
              <a:solidFill>
                <a:srgbClr val="4472C4"/>
              </a:solidFill>
              <a:cs typeface="Kalimat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27264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E42357-3156-9DDE-8E5D-B9CE0BD01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8594" y="1690689"/>
            <a:ext cx="4412513" cy="395666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7950687-FB94-894F-AF30-57FED3EAB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" y="683815"/>
            <a:ext cx="4231758" cy="3303394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4BF413-2D49-D1BD-09DA-7E4E2222C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353" y="595423"/>
            <a:ext cx="3664690" cy="3956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013B5A-C899-A8FF-E119-FF0B716CE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0" y="0"/>
            <a:ext cx="11802879" cy="5954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0CAF3-0296-2CC3-54E4-E336B823B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60" y="4075601"/>
            <a:ext cx="4069096" cy="266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82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F13E68-01A5-4BFA-865E-97C73B8D0492}" type="slidenum">
              <a:rPr lang="en-US" altLang="en-US">
                <a:solidFill>
                  <a:srgbClr val="898989"/>
                </a:solidFill>
              </a:rPr>
              <a:pPr/>
              <a:t>23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C02560-4FF3-FC5A-6588-D204ABE97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97078"/>
            <a:ext cx="3891517" cy="4663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E5AA50-EFB5-6E54-3639-80B566341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140" y="1057450"/>
            <a:ext cx="3221665" cy="4743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419A64-F42C-1FA8-29F2-BA1D6BDDE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028" y="1057450"/>
            <a:ext cx="3657600" cy="47430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77C25-25CF-5A47-26B0-F3D538D5B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36525"/>
            <a:ext cx="11557591" cy="9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34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D132D-682B-0611-7E42-5E8FC850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ne-NP" dirty="0">
                <a:solidFill>
                  <a:srgbClr val="FF0000"/>
                </a:solidFill>
              </a:rPr>
              <a:t>बेसिशहर बाग्लुङपानी सडक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B0A20B-9C98-0380-317A-3A59BE824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038" y="1275908"/>
            <a:ext cx="3423684" cy="5253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154643-4D44-6D4A-343A-7F9D61E45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21" y="1275908"/>
            <a:ext cx="3221665" cy="5253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72B08-33FC-5F89-BEF9-A4027B821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386" y="1275908"/>
            <a:ext cx="4304414" cy="52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24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06E2FD-38B8-31AE-B608-04E33407F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3628" y="1116419"/>
            <a:ext cx="6049925" cy="5060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F8DDBC-5605-31DB-0F11-C4DBA76F3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84" y="1116419"/>
            <a:ext cx="4423144" cy="5178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7BEFBE-1C6C-7B2B-E66B-AA9C041BF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535" y="297713"/>
            <a:ext cx="5791874" cy="6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0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A0001-1F01-2E80-4F0E-1315EC457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04038"/>
            <a:ext cx="10687493" cy="54863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4FCD13-2089-EA55-0BC9-BC048B849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3" y="404038"/>
            <a:ext cx="5158177" cy="5486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0C5306-49CC-9174-2A42-7BB329CF1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90" y="404038"/>
            <a:ext cx="5213914" cy="5486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4C237-A378-E365-2A45-955A36A84277}"/>
              </a:ext>
            </a:extLst>
          </p:cNvPr>
          <p:cNvSpPr txBox="1"/>
          <p:nvPr/>
        </p:nvSpPr>
        <p:spPr>
          <a:xfrm>
            <a:off x="3115340" y="6092456"/>
            <a:ext cx="65172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Kalimati" panose="00000400000000000000" pitchFamily="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Kalimati" panose="00000400000000000000" pitchFamily="2"/>
              </a:rPr>
              <a:t>काहुँखोला सिक्लेश सडक (दोश्रो खण्ड</a:t>
            </a:r>
            <a:r>
              <a:rPr kumimoji="0" lang="ne-NP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Kalimati" panose="00000400000000000000" pitchFamily="2"/>
              </a:rPr>
              <a:t>)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04240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28" y="28577"/>
            <a:ext cx="12042371" cy="58656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ne-NP" sz="22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Kalimati" pitchFamily="2"/>
              </a:rPr>
              <a:t>चनौटे ढिस्का हुँदै भच्चेक सडक</a:t>
            </a:r>
            <a:endParaRPr lang="en-US" sz="2200" dirty="0">
              <a:cs typeface="Kalimati" pitchFamily="2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F77697-1C1B-4B74-AB40-C1D0A5EE98DE}" type="slidenum">
              <a:rPr lang="en-US" altLang="en-US">
                <a:solidFill>
                  <a:srgbClr val="898989"/>
                </a:solidFill>
              </a:rPr>
              <a:pPr/>
              <a:t>27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5" name="Picture 5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407"/>
            <a:ext cx="2773195" cy="369759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54326" y="237130"/>
            <a:ext cx="3237674" cy="352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6627" y="2070625"/>
            <a:ext cx="2510303" cy="3382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63611" y="616408"/>
            <a:ext cx="4802659" cy="2207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e-NP" altLang="en-US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Kalimati" pitchFamily="2"/>
              </a:rPr>
            </a:br>
            <a:r>
              <a:rPr lang="ne-NP" altLang="en-US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Kalimati" pitchFamily="2"/>
              </a:rPr>
              <a:t>सम्झौता मितिः2082/01/21</a:t>
            </a:r>
          </a:p>
          <a:p>
            <a:r>
              <a:rPr lang="ne-NP" altLang="en-US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Kalimati" pitchFamily="2"/>
              </a:rPr>
              <a:t>सम्झौता रकमः४४४,६२४,०३४</a:t>
            </a:r>
          </a:p>
          <a:p>
            <a:r>
              <a:rPr lang="ne-NP" altLang="en-US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Kalimati" pitchFamily="2"/>
              </a:rPr>
              <a:t>हालसम्मो भुक्तानीः 8,82,70,000</a:t>
            </a:r>
          </a:p>
          <a:p>
            <a:r>
              <a:rPr lang="ne-NP" altLang="en-US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Kalimati" pitchFamily="2"/>
              </a:rPr>
              <a:t>वित्तिय प्रगतिः 20%</a:t>
            </a:r>
          </a:p>
          <a:p>
            <a:r>
              <a:rPr lang="ne-NP" altLang="en-US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Kalimati" pitchFamily="2"/>
              </a:rPr>
              <a:t>भौतिक प्रगतिः 5%</a:t>
            </a:r>
          </a:p>
          <a:p>
            <a:pPr algn="ctr"/>
            <a:endParaRPr lang="en-US" altLang="en-US" sz="1900" dirty="0">
              <a:solidFill>
                <a:schemeClr val="accent1"/>
              </a:solidFill>
              <a:cs typeface="Kalimati" pitchFamily="2"/>
            </a:endParaRPr>
          </a:p>
        </p:txBody>
      </p:sp>
      <p:pic>
        <p:nvPicPr>
          <p:cNvPr id="9" name="Picture 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4450" y="2734812"/>
            <a:ext cx="2849149" cy="398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926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28" y="28577"/>
            <a:ext cx="12042371" cy="58656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ne-NP" sz="22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Kalimati" pitchFamily="2"/>
              </a:rPr>
              <a:t>वारपाक - लाप्राक सडक</a:t>
            </a:r>
            <a:r>
              <a:rPr lang="en-US" sz="22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Kalimati" pitchFamily="2"/>
              </a:rPr>
              <a:t> (</a:t>
            </a:r>
            <a:r>
              <a:rPr lang="ne-NP" sz="22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Kalimati" pitchFamily="2"/>
              </a:rPr>
              <a:t>एक निर्बाचन क्षेत्र एक सडक</a:t>
            </a:r>
            <a:r>
              <a:rPr lang="en-US" sz="22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Kalimati" pitchFamily="2"/>
              </a:rPr>
              <a:t>)</a:t>
            </a:r>
            <a:endParaRPr lang="en-US" sz="2200" dirty="0">
              <a:cs typeface="Kalimati" pitchFamily="2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F77697-1C1B-4B74-AB40-C1D0A5EE98DE}" type="slidenum">
              <a:rPr lang="en-US" altLang="en-US">
                <a:solidFill>
                  <a:srgbClr val="898989"/>
                </a:solidFill>
              </a:rPr>
              <a:pPr/>
              <a:t>28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5" name="Picture 5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265" y="3457516"/>
            <a:ext cx="2773195" cy="40117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8237" y="616407"/>
            <a:ext cx="3877918" cy="2908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0098" y="2356022"/>
            <a:ext cx="3658139" cy="2915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63611" y="616408"/>
            <a:ext cx="4802659" cy="2207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e-NP" altLang="en-US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Kalimati" pitchFamily="2"/>
              </a:rPr>
            </a:br>
            <a:r>
              <a:rPr lang="ne-NP" altLang="en-US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Kalimati" pitchFamily="2"/>
              </a:rPr>
              <a:t>सम्झौता मितिः2077/02/09</a:t>
            </a:r>
          </a:p>
          <a:p>
            <a:r>
              <a:rPr lang="ne-NP" altLang="en-US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Kalimati" pitchFamily="2"/>
              </a:rPr>
              <a:t>सम्झौता रकमः34,15,71,198</a:t>
            </a:r>
          </a:p>
          <a:p>
            <a:r>
              <a:rPr lang="ne-NP" altLang="en-US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Kalimati" pitchFamily="2"/>
              </a:rPr>
              <a:t>हालसम्मो भुक्तानीः २६७,६३५,२०६</a:t>
            </a:r>
          </a:p>
          <a:p>
            <a:r>
              <a:rPr lang="ne-NP" altLang="en-US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Kalimati" pitchFamily="2"/>
              </a:rPr>
              <a:t>वित्तिय प्रगतिः 78%</a:t>
            </a:r>
          </a:p>
          <a:p>
            <a:r>
              <a:rPr lang="ne-NP" altLang="en-US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Kalimati" pitchFamily="2"/>
              </a:rPr>
              <a:t>भौतिक प्रगतिः 85%</a:t>
            </a:r>
          </a:p>
          <a:p>
            <a:pPr algn="ctr"/>
            <a:endParaRPr lang="en-US" altLang="en-US" sz="1900" dirty="0">
              <a:solidFill>
                <a:schemeClr val="accent1"/>
              </a:solidFill>
              <a:cs typeface="Kalimati" pitchFamily="2"/>
            </a:endParaRPr>
          </a:p>
        </p:txBody>
      </p:sp>
      <p:pic>
        <p:nvPicPr>
          <p:cNvPr id="9" name="Picture 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8237" y="4048659"/>
            <a:ext cx="3492843" cy="2809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859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96036" y="381003"/>
            <a:ext cx="10781731" cy="538163"/>
          </a:xfrm>
        </p:spPr>
        <p:txBody>
          <a:bodyPr>
            <a:normAutofit/>
          </a:bodyPr>
          <a:lstStyle/>
          <a:p>
            <a:r>
              <a:rPr lang="ne-NP" altLang="en-US" sz="2000" dirty="0">
                <a:ea typeface="Kalimati" panose="00000400000000000000" pitchFamily="2"/>
                <a:cs typeface="Kalimati" panose="00000400000000000000" pitchFamily="2"/>
              </a:rPr>
              <a:t>निर्माणअघि 				निर्माणाधीन 			निर्माण सम्पन्नपछि </a:t>
            </a:r>
            <a:endParaRPr lang="en-US" altLang="en-US" sz="2000" dirty="0"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9AF3F-BFB8-4B80-A6BD-57F6D6192B7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429BAF-4BFA-4E73-A3D6-7387B6AF58AB}"/>
              </a:ext>
            </a:extLst>
          </p:cNvPr>
          <p:cNvSpPr/>
          <p:nvPr/>
        </p:nvSpPr>
        <p:spPr>
          <a:xfrm>
            <a:off x="2781300" y="1285875"/>
            <a:ext cx="5632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बेशीसहर बाग्लुङपानी घलेगाँउ भुजुङ सडक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3C0B1E-7856-418C-A9E2-2C560CB2C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6" y="1987826"/>
            <a:ext cx="3517593" cy="473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C18F0E-1ABD-4E32-95B5-80F5E3F4E5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99" y="1987826"/>
            <a:ext cx="3719168" cy="47337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BBEA39-F4C2-44C6-BA22-DD8E2B501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97" t="30976" r="1538"/>
          <a:stretch>
            <a:fillRect/>
          </a:stretch>
        </p:blipFill>
        <p:spPr>
          <a:xfrm>
            <a:off x="6412310" y="1987824"/>
            <a:ext cx="4941107" cy="47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9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33600" y="179070"/>
            <a:ext cx="8305800" cy="963930"/>
          </a:xfrm>
          <a:solidFill>
            <a:srgbClr val="FFFF00"/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ctr">
              <a:spcBef>
                <a:spcPts val="0"/>
              </a:spcBef>
              <a:buClr>
                <a:schemeClr val="accent3"/>
              </a:buClr>
              <a:buSzPts val="3500"/>
            </a:pPr>
            <a:r>
              <a:rPr lang="ne-NP" altLang="en-US" sz="2400" dirty="0">
                <a:solidFill>
                  <a:srgbClr val="FF0000"/>
                </a:solidFill>
                <a:latin typeface="Kalimati" panose="00000400000000000000" pitchFamily="2"/>
                <a:ea typeface="Kanit"/>
                <a:cs typeface="Kalimati" panose="00000400000000000000" pitchFamily="2"/>
                <a:sym typeface="Kanit"/>
              </a:rPr>
              <a:t>गण्डकी प्रदेशका प्राथमिकताका आयोजनाहरु</a:t>
            </a:r>
            <a:br>
              <a:rPr lang="ne-NP" altLang="en-US" sz="2400" dirty="0">
                <a:solidFill>
                  <a:srgbClr val="FF0000"/>
                </a:solidFill>
                <a:latin typeface="Kalimati" panose="00000400000000000000" pitchFamily="2"/>
                <a:ea typeface="Kanit"/>
                <a:cs typeface="Kalimati" panose="00000400000000000000" pitchFamily="2"/>
                <a:sym typeface="Kanit"/>
              </a:rPr>
            </a:br>
            <a:r>
              <a:rPr lang="ne-NP" altLang="en-US" sz="2400" dirty="0">
                <a:solidFill>
                  <a:srgbClr val="FF0000"/>
                </a:solidFill>
                <a:latin typeface="Kalimati" panose="00000400000000000000" pitchFamily="2"/>
                <a:ea typeface="Kanit"/>
                <a:cs typeface="Kalimati" panose="00000400000000000000" pitchFamily="2"/>
                <a:sym typeface="Kanit"/>
              </a:rPr>
              <a:t>( भौतिक पूर्वाधार तर्फ )</a:t>
            </a:r>
            <a:endParaRPr lang="en-US" altLang="en-US" sz="2400" dirty="0">
              <a:solidFill>
                <a:srgbClr val="FF0000"/>
              </a:solidFill>
              <a:latin typeface="Kalimati" panose="00000400000000000000" pitchFamily="2"/>
              <a:ea typeface="Kanit"/>
              <a:cs typeface="Kalimati" panose="00000400000000000000" pitchFamily="2"/>
              <a:sym typeface="Kani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19883" y="1366463"/>
            <a:ext cx="10201260" cy="5110538"/>
          </a:xfrm>
        </p:spPr>
        <p:txBody>
          <a:bodyPr>
            <a:normAutofit fontScale="90000" lnSpcReduction="10000"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ne-NP" altLang="en-US" dirty="0">
                <a:cs typeface="Kalimati" panose="00000400000000000000" pitchFamily="2"/>
              </a:rPr>
              <a:t>स्थानीय तहको प्रमुख प्रशासनिक केन्द्र जोड्ने सडक कालोपत्रे गर्ने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ne-NP" altLang="en-US" dirty="0">
                <a:cs typeface="Kalimati" panose="00000400000000000000" pitchFamily="2"/>
              </a:rPr>
              <a:t>एक निर्वाचन  क्षेत्र एक सडक स्तरोन्नति गर्ने कार्यक्रम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ne-NP" altLang="en-US" dirty="0">
                <a:cs typeface="Kalimati" panose="00000400000000000000" pitchFamily="2"/>
              </a:rPr>
              <a:t>बिशेष महत्वका सडक आयोजना/ पुल आयोजना (D&amp;B)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ne-NP" dirty="0">
                <a:cs typeface="Kalimati" panose="00000400000000000000" charset="0"/>
              </a:rPr>
              <a:t>प्रदेश समुन्नतिका </a:t>
            </a:r>
            <a:r>
              <a:rPr lang="en-US" dirty="0" err="1">
                <a:cs typeface="Kalimati" panose="00000400000000000000" charset="0"/>
              </a:rPr>
              <a:t>रुपान्तरणकारी</a:t>
            </a:r>
            <a:r>
              <a:rPr lang="en-US" dirty="0">
                <a:cs typeface="Kalimati" panose="00000400000000000000" charset="0"/>
              </a:rPr>
              <a:t> </a:t>
            </a:r>
            <a:r>
              <a:rPr lang="ne-NP" dirty="0">
                <a:cs typeface="Kalimati" panose="00000400000000000000" charset="0"/>
              </a:rPr>
              <a:t>कार्यक्रम तथा </a:t>
            </a:r>
            <a:r>
              <a:rPr lang="en-US" dirty="0" err="1">
                <a:cs typeface="Kalimati" panose="00000400000000000000" charset="0"/>
              </a:rPr>
              <a:t>आयोजना</a:t>
            </a:r>
            <a:r>
              <a:rPr lang="ne-NP" dirty="0">
                <a:cs typeface="Kalimati" panose="00000400000000000000" charset="0"/>
              </a:rPr>
              <a:t> (कोरोला –पोखरा –भिमाद - </a:t>
            </a:r>
            <a:r>
              <a:rPr lang="en-US" dirty="0" err="1">
                <a:cs typeface="Kalimati" panose="00000400000000000000" charset="0"/>
              </a:rPr>
              <a:t>डेडगाउँ</a:t>
            </a:r>
            <a:r>
              <a:rPr lang="en-US" dirty="0">
                <a:cs typeface="Kalimati" panose="00000400000000000000" charset="0"/>
              </a:rPr>
              <a:t>-</a:t>
            </a:r>
            <a:r>
              <a:rPr lang="ne-NP" dirty="0">
                <a:cs typeface="Kalimati" panose="00000400000000000000" charset="0"/>
              </a:rPr>
              <a:t>चोरमारा -</a:t>
            </a:r>
            <a:r>
              <a:rPr lang="en-US" dirty="0" err="1">
                <a:cs typeface="Kalimati" panose="00000400000000000000" charset="0"/>
              </a:rPr>
              <a:t>दुम्कीवास-त्रिवेणी</a:t>
            </a:r>
            <a:r>
              <a:rPr lang="en-US" dirty="0">
                <a:cs typeface="Kalimati" panose="00000400000000000000" charset="0"/>
              </a:rPr>
              <a:t> </a:t>
            </a:r>
            <a:r>
              <a:rPr lang="en-US" dirty="0" err="1">
                <a:cs typeface="Kalimati" panose="00000400000000000000" charset="0"/>
              </a:rPr>
              <a:t>सडक</a:t>
            </a:r>
            <a:r>
              <a:rPr lang="en-US" dirty="0">
                <a:cs typeface="Kalimati" panose="00000400000000000000" charset="0"/>
              </a:rPr>
              <a:t> </a:t>
            </a:r>
            <a:r>
              <a:rPr lang="ne-NP" dirty="0">
                <a:cs typeface="Kalimati" panose="00000400000000000000" charset="0"/>
              </a:rPr>
              <a:t>विकास </a:t>
            </a:r>
            <a:r>
              <a:rPr lang="en-US" dirty="0">
                <a:cs typeface="Kalimati" panose="00000400000000000000" charset="0"/>
              </a:rPr>
              <a:t> </a:t>
            </a:r>
            <a:r>
              <a:rPr lang="en-US" dirty="0" err="1">
                <a:cs typeface="Kalimati" panose="00000400000000000000" charset="0"/>
              </a:rPr>
              <a:t>आयोजना</a:t>
            </a:r>
            <a:r>
              <a:rPr lang="en-US" dirty="0">
                <a:cs typeface="Kalimati" panose="00000400000000000000" charset="0"/>
              </a:rPr>
              <a:t> </a:t>
            </a:r>
            <a:r>
              <a:rPr lang="ne-NP" dirty="0">
                <a:cs typeface="Kalimati" panose="00000400000000000000" charset="0"/>
              </a:rPr>
              <a:t> ( प्रदेश सरकारको लगानीमा संचालन हुने कार्यक्रम तथा आयोजना )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ne-NP" altLang="en-US" dirty="0">
                <a:cs typeface="Kalimati" panose="00000400000000000000" pitchFamily="2"/>
              </a:rPr>
              <a:t>All weather Road का लागि सडक पुल निर्माण कार्य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ne-NP" altLang="en-US" dirty="0">
                <a:cs typeface="Kalimati" panose="00000400000000000000" pitchFamily="2"/>
              </a:rPr>
              <a:t>झोलुंगे पुल निर्माण / मर्मत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ne-NP" altLang="en-US" dirty="0">
                <a:cs typeface="Kalimati" panose="00000400000000000000" pitchFamily="2"/>
              </a:rPr>
              <a:t>प्रादेशिक सडकको नियमित/ आवधिक मर्मत सम्भार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ne-NP" altLang="en-US" dirty="0">
                <a:cs typeface="Kalimati" panose="00000400000000000000" pitchFamily="2"/>
              </a:rPr>
              <a:t>जनता आवास कार्यक्रम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ne-NP" altLang="en-US" dirty="0">
                <a:cs typeface="Kalimati" panose="00000400000000000000" pitchFamily="2"/>
              </a:rPr>
              <a:t>प्रादेशिक कार्यालय तथा निकाय भवन निर्माण/ मर्मत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ne-NP" altLang="en-US" dirty="0">
                <a:cs typeface="Kalimati" panose="00000400000000000000" pitchFamily="2"/>
              </a:rPr>
              <a:t>सहरी सडक कार्यक्रम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ne-NP" altLang="en-US" dirty="0">
                <a:cs typeface="Kalimati" panose="00000400000000000000" pitchFamily="2"/>
              </a:rPr>
              <a:t>अनुसन्धान/ परामर्श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accent1"/>
              </a:solidFill>
              <a:cs typeface="Kalimati" panose="00000400000000000000" pitchFamily="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accent1"/>
              </a:solidFill>
              <a:cs typeface="Kalimati" panose="00000400000000000000" pitchFamily="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accent1"/>
              </a:solidFill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23970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96036" y="381003"/>
            <a:ext cx="10781731" cy="538163"/>
          </a:xfrm>
        </p:spPr>
        <p:txBody>
          <a:bodyPr>
            <a:normAutofit/>
          </a:bodyPr>
          <a:lstStyle/>
          <a:p>
            <a:r>
              <a:rPr lang="ne-NP" altLang="en-US" sz="2000" dirty="0">
                <a:ea typeface="Kalimati" panose="00000400000000000000" pitchFamily="2"/>
                <a:cs typeface="Kalimati" panose="00000400000000000000" pitchFamily="2"/>
              </a:rPr>
              <a:t>निर्माणअघि 				निर्माणाधीन 			निर्माण सम्पन्नपछि </a:t>
            </a:r>
            <a:endParaRPr lang="en-US" altLang="en-US" sz="2000" dirty="0"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9AF3F-BFB8-4B80-A6BD-57F6D6192B7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429BAF-4BFA-4E73-A3D6-7387B6AF58AB}"/>
              </a:ext>
            </a:extLst>
          </p:cNvPr>
          <p:cNvSpPr/>
          <p:nvPr/>
        </p:nvSpPr>
        <p:spPr>
          <a:xfrm>
            <a:off x="2705100" y="997289"/>
            <a:ext cx="5709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करपुटार डडुवा साल्मेभन्ज्याङ मालिङ सडक  (दोस्रो खण्ड)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287723-6A52-445B-BCD9-C8C1FA296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469603"/>
            <a:ext cx="3354035" cy="4663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99C681-6863-4E25-B624-6F3C98A27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2237" y="1391480"/>
            <a:ext cx="3639677" cy="474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1F976B-560B-4DA6-BCFD-991B05C5E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t="1121" r="25984" b="3919"/>
          <a:stretch>
            <a:fillRect/>
          </a:stretch>
        </p:blipFill>
        <p:spPr>
          <a:xfrm>
            <a:off x="7871790" y="1391479"/>
            <a:ext cx="3482009" cy="474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24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B5BC7-F76F-6989-5B50-A5189694A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D7717C-4557-1F37-BC22-CCE6C39800CC}"/>
              </a:ext>
            </a:extLst>
          </p:cNvPr>
          <p:cNvSpPr txBox="1"/>
          <p:nvPr/>
        </p:nvSpPr>
        <p:spPr>
          <a:xfrm>
            <a:off x="3006663" y="6081170"/>
            <a:ext cx="6625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Kalimati" panose="00000400000000000000" pitchFamily="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alimati" panose="00000400000000000000" pitchFamily="2"/>
              </a:rPr>
              <a:t>काहुँखोला सिक्लेश सडक (दोश्रो खण्ड)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alimati" panose="00000400000000000000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CD4FCD-061C-82BE-A1BF-F9E467F20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2" y="590779"/>
            <a:ext cx="3752739" cy="5214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C166-42BB-54BB-09A6-9DA67AB94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55" y="561964"/>
            <a:ext cx="3885672" cy="5214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A7619-2D92-54E0-7295-EF1F25BC2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01" y="539854"/>
            <a:ext cx="3885672" cy="515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59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8749D6-D7EA-CE40-D07D-6F56B4206A89}"/>
              </a:ext>
            </a:extLst>
          </p:cNvPr>
          <p:cNvSpPr txBox="1"/>
          <p:nvPr/>
        </p:nvSpPr>
        <p:spPr>
          <a:xfrm>
            <a:off x="447094" y="5848964"/>
            <a:ext cx="55163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Kalimati" panose="00000400000000000000" pitchFamily="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alimati" panose="00000400000000000000" pitchFamily="2"/>
              </a:rPr>
              <a:t>रामकोट ठूलीबेसी स्यास्त्री देउपुरबेसी पोल्याङ (रुपा रिङरोड)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alimati" panose="00000400000000000000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9CD50-8F46-1580-E5B3-D99E3BBF1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" y="656096"/>
            <a:ext cx="6223379" cy="5192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23DCA5-9047-5314-A39E-03FB8C5C3B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110" y="515284"/>
            <a:ext cx="5274796" cy="2967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390885-3367-6394-BC57-258F1B9D0F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111" y="3618249"/>
            <a:ext cx="5274796" cy="290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78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6334" y="265340"/>
            <a:ext cx="2462678" cy="5277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sz="3600" b="1" dirty="0" err="1">
                <a:cs typeface="Kalimati" panose="00000400000000000000" pitchFamily="2"/>
              </a:rPr>
              <a:t>बेनी</a:t>
            </a:r>
            <a:r>
              <a:rPr lang="en-US" sz="3600" b="1" dirty="0">
                <a:cs typeface="Kalimati" panose="00000400000000000000" pitchFamily="2"/>
              </a:rPr>
              <a:t> - </a:t>
            </a:r>
            <a:r>
              <a:rPr lang="en-US" sz="3600" b="1" dirty="0" err="1">
                <a:cs typeface="Kalimati" panose="00000400000000000000" pitchFamily="2"/>
              </a:rPr>
              <a:t>दर</a:t>
            </a:r>
            <a:r>
              <a:rPr lang="ne-NP" sz="3600" b="1" dirty="0">
                <a:cs typeface="Kalimati" panose="00000400000000000000" pitchFamily="2"/>
              </a:rPr>
              <a:t>वाङ</a:t>
            </a:r>
            <a:endParaRPr lang="en-US" sz="3600" b="1" dirty="0">
              <a:cs typeface="Kalimati" panose="00000400000000000000" pitchFamily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0" y="793103"/>
            <a:ext cx="11684951" cy="625408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91"/>
            <a:ext cx="12192000" cy="970121"/>
          </a:xfrm>
        </p:spPr>
        <p:txBody>
          <a:bodyPr>
            <a:no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Toripani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Pakhapani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Road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72"/>
            <a:ext cx="7107928" cy="5330946"/>
          </a:xfrm>
          <a:prstGeom prst="rect">
            <a:avLst/>
          </a:prstGeom>
        </p:spPr>
      </p:pic>
      <p:pic>
        <p:nvPicPr>
          <p:cNvPr id="7" name="Picture 6" descr="No description available.">
            <a:extLst>
              <a:ext uri="{FF2B5EF4-FFF2-40B4-BE49-F238E27FC236}">
                <a16:creationId xmlns:a16="http://schemas.microsoft.com/office/drawing/2014/main" id="{2479EAC0-A91A-5AF9-DEBE-95EC833E1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18891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69" y="43577"/>
            <a:ext cx="5196702" cy="1043543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Darbang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Muna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Dhorpatan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Road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32" y="43577"/>
            <a:ext cx="6473189" cy="485489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" y="1087121"/>
            <a:ext cx="5596253" cy="57708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900752" y="2209855"/>
            <a:ext cx="10740788" cy="3017238"/>
          </a:xfrm>
        </p:spPr>
        <p:txBody>
          <a:bodyPr/>
          <a:lstStyle/>
          <a:p>
            <a:pPr algn="ctr"/>
            <a:endParaRPr lang="en-US" altLang="en-US" sz="3600" b="1" dirty="0"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5F4DC0-7C5F-40AD-B118-CFC62DDBA5FE}" type="slidenum"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</a:rPr>
              <a:t>36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30" y="724535"/>
            <a:ext cx="3704590" cy="493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895" y="724535"/>
            <a:ext cx="3707765" cy="4934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260" y="705485"/>
            <a:ext cx="4015740" cy="49530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613660" y="584327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" altLang="en-US" sz="2000" dirty="0">
                <a:ea typeface="Kalimati" panose="00000400000000000000" pitchFamily="2"/>
                <a:cs typeface="Kalimati" panose="00000400000000000000" pitchFamily="2"/>
                <a:sym typeface="+mn-ea"/>
              </a:rPr>
              <a:t>ठिनीखोला मोटरेबल पुल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2D182-FED4-28C6-E09B-95459AC55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03062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200" u="sng" dirty="0">
                <a:cs typeface="Kalimati" panose="00000400000000000000" pitchFamily="2"/>
              </a:rPr>
            </a:br>
            <a:br>
              <a:rPr lang="en-US" sz="2200" u="sng" dirty="0">
                <a:cs typeface="Kalimati" panose="00000400000000000000" pitchFamily="2"/>
              </a:rPr>
            </a:br>
            <a:br>
              <a:rPr lang="en-US" sz="2200" u="sng" dirty="0">
                <a:cs typeface="Kalimati" panose="00000400000000000000" pitchFamily="2"/>
              </a:rPr>
            </a:br>
            <a:br>
              <a:rPr lang="en-US" sz="2200" u="sng" dirty="0">
                <a:cs typeface="Kalimati" panose="00000400000000000000" pitchFamily="2"/>
              </a:rPr>
            </a:br>
            <a:r>
              <a:rPr lang="en-US" sz="2400" u="sng" dirty="0" err="1">
                <a:cs typeface="Kalimati" panose="00000400000000000000" pitchFamily="2"/>
              </a:rPr>
              <a:t>गोरखा</a:t>
            </a:r>
            <a:r>
              <a:rPr lang="en-US" sz="2400" u="sng" dirty="0">
                <a:cs typeface="Kalimati" panose="00000400000000000000" pitchFamily="2"/>
              </a:rPr>
              <a:t> </a:t>
            </a:r>
            <a:r>
              <a:rPr lang="en-US" sz="2400" u="sng" dirty="0" err="1">
                <a:cs typeface="Kalimati" panose="00000400000000000000" pitchFamily="2"/>
              </a:rPr>
              <a:t>जिल्लाको</a:t>
            </a:r>
            <a:r>
              <a:rPr lang="en-US" sz="2400" u="sng" dirty="0">
                <a:cs typeface="Kalimati" panose="00000400000000000000" pitchFamily="2"/>
              </a:rPr>
              <a:t> </a:t>
            </a:r>
            <a:r>
              <a:rPr lang="en-US" sz="2400" u="sng" dirty="0" err="1">
                <a:cs typeface="Kalimati" panose="00000400000000000000" pitchFamily="2"/>
              </a:rPr>
              <a:t>अवुवा</a:t>
            </a:r>
            <a:r>
              <a:rPr lang="en-US" sz="2400" u="sng" dirty="0">
                <a:cs typeface="Kalimati" panose="00000400000000000000" pitchFamily="2"/>
              </a:rPr>
              <a:t>- </a:t>
            </a:r>
            <a:r>
              <a:rPr lang="en-US" sz="2400" u="sng" dirty="0" err="1">
                <a:cs typeface="Kalimati" panose="00000400000000000000" pitchFamily="2"/>
              </a:rPr>
              <a:t>बिर्दी</a:t>
            </a:r>
            <a:r>
              <a:rPr lang="en-US" sz="2400" u="sng" dirty="0">
                <a:cs typeface="Kalimati" panose="00000400000000000000" pitchFamily="2"/>
              </a:rPr>
              <a:t> </a:t>
            </a:r>
            <a:r>
              <a:rPr lang="en-US" sz="2400" u="sng" dirty="0" err="1">
                <a:cs typeface="Kalimati" panose="00000400000000000000" pitchFamily="2"/>
              </a:rPr>
              <a:t>सेराबजार</a:t>
            </a:r>
            <a:r>
              <a:rPr lang="en-US" sz="2400" u="sng" dirty="0">
                <a:cs typeface="Kalimati" panose="00000400000000000000" pitchFamily="2"/>
              </a:rPr>
              <a:t> </a:t>
            </a:r>
            <a:r>
              <a:rPr lang="en-US" sz="2400" u="sng" dirty="0" err="1">
                <a:cs typeface="Kalimati" panose="00000400000000000000" pitchFamily="2"/>
              </a:rPr>
              <a:t>पौवाटार</a:t>
            </a:r>
            <a:r>
              <a:rPr lang="en-US" sz="2400" u="sng" dirty="0">
                <a:cs typeface="Kalimati" panose="00000400000000000000" pitchFamily="2"/>
              </a:rPr>
              <a:t> </a:t>
            </a:r>
            <a:r>
              <a:rPr lang="en-US" sz="2400" u="sng" dirty="0" err="1">
                <a:cs typeface="Kalimati" panose="00000400000000000000" pitchFamily="2"/>
              </a:rPr>
              <a:t>सडक</a:t>
            </a:r>
            <a:br>
              <a:rPr lang="en-US" sz="2400" dirty="0">
                <a:solidFill>
                  <a:srgbClr val="000000"/>
                </a:solidFill>
                <a:latin typeface="Kalimati" panose="00000400000000000000" pitchFamily="2"/>
                <a:cs typeface="Kalimati" panose="00000400000000000000" pitchFamily="2"/>
              </a:rPr>
            </a:br>
            <a:br>
              <a:rPr lang="en-US" dirty="0">
                <a:solidFill>
                  <a:srgbClr val="000000"/>
                </a:solidFill>
                <a:latin typeface="Kalimati" panose="00000400000000000000" pitchFamily="2"/>
                <a:cs typeface="Kalimati" panose="00000400000000000000" pitchFamily="2"/>
              </a:rPr>
            </a:br>
            <a:endParaRPr lang="en-US" dirty="0"/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4559348A-6A9D-544D-7DA6-60E461A6B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63" y="1075951"/>
            <a:ext cx="4280211" cy="2541309"/>
          </a:xfr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9E0DA5-FD1C-06A7-F019-5D8BA0FDA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66" y="1075951"/>
            <a:ext cx="4479037" cy="25413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6ED751-3186-B082-246C-CD5F01E79E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63" y="3938147"/>
            <a:ext cx="4280211" cy="26354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7A0F227-811D-7BFE-0897-DC2620DD4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66" y="3938147"/>
            <a:ext cx="4479037" cy="26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71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57CE2-0C1E-6B37-A850-CD47B4508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AAE13-770D-A932-B32D-16C88F95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03062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200" u="sng" dirty="0">
                <a:cs typeface="Kalimati" panose="00000400000000000000" pitchFamily="2"/>
              </a:rPr>
            </a:br>
            <a:br>
              <a:rPr lang="en-US" sz="2200" u="sng" dirty="0">
                <a:cs typeface="Kalimati" panose="00000400000000000000" pitchFamily="2"/>
              </a:rPr>
            </a:br>
            <a:br>
              <a:rPr lang="ne-NP" sz="2200" u="sng" dirty="0">
                <a:cs typeface="Kalimati" panose="00000400000000000000" pitchFamily="2"/>
              </a:rPr>
            </a:br>
            <a:br>
              <a:rPr lang="ne-NP" sz="2200" u="sng" dirty="0">
                <a:cs typeface="Kalimati" panose="00000400000000000000" pitchFamily="2"/>
              </a:rPr>
            </a:br>
            <a:r>
              <a:rPr lang="en-US" sz="2400" u="sng" dirty="0">
                <a:cs typeface="Kalimati" panose="00000400000000000000" pitchFamily="2"/>
              </a:rPr>
              <a:t>कास्की </a:t>
            </a:r>
            <a:r>
              <a:rPr lang="ne-NP" sz="2400" u="sng" dirty="0">
                <a:cs typeface="Kalimati" panose="00000400000000000000" pitchFamily="2"/>
              </a:rPr>
              <a:t> </a:t>
            </a:r>
            <a:r>
              <a:rPr lang="en-US" sz="2400" u="sng" dirty="0" err="1">
                <a:cs typeface="Kalimati" panose="00000400000000000000" pitchFamily="2"/>
              </a:rPr>
              <a:t>जिल्लाको</a:t>
            </a:r>
            <a:r>
              <a:rPr lang="en-US" sz="2400" u="sng" dirty="0">
                <a:cs typeface="Kalimati" panose="00000400000000000000" pitchFamily="2"/>
              </a:rPr>
              <a:t> </a:t>
            </a:r>
            <a:r>
              <a:rPr lang="en-US" sz="2400" u="sng" dirty="0" err="1">
                <a:cs typeface="Kalimati" panose="00000400000000000000" pitchFamily="2"/>
              </a:rPr>
              <a:t>घट्टेखोला-धम्पुस-खानीगाउ-सडक</a:t>
            </a:r>
            <a:br>
              <a:rPr lang="en-US" sz="2400" dirty="0">
                <a:solidFill>
                  <a:srgbClr val="000000"/>
                </a:solidFill>
                <a:latin typeface="Kalimati" panose="00000400000000000000" pitchFamily="2"/>
                <a:cs typeface="Kalimati" panose="00000400000000000000" pitchFamily="2"/>
              </a:rPr>
            </a:br>
            <a:br>
              <a:rPr lang="en-US" dirty="0">
                <a:solidFill>
                  <a:srgbClr val="000000"/>
                </a:solidFill>
                <a:latin typeface="Kalimati" panose="00000400000000000000" pitchFamily="2"/>
                <a:cs typeface="Kalimati" panose="00000400000000000000" pitchFamily="2"/>
              </a:rPr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7BA480-142A-5B20-DF7C-0E638A1B1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63" y="1075951"/>
            <a:ext cx="4280211" cy="2541309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A31D1F-3715-EE70-2EDD-C8907A100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65" y="1075952"/>
            <a:ext cx="4544671" cy="2541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8976DD-979D-FC74-2224-FEF03F89D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95" y="3857435"/>
            <a:ext cx="4280210" cy="26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95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DA7DC8F-2456-FE07-D3E8-1472156DAD8D}"/>
              </a:ext>
            </a:extLst>
          </p:cNvPr>
          <p:cNvSpPr txBox="1"/>
          <p:nvPr/>
        </p:nvSpPr>
        <p:spPr>
          <a:xfrm>
            <a:off x="1649242" y="5291546"/>
            <a:ext cx="889351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dirty="0">
                <a:ea typeface="Kalimati" panose="00000400000000000000" pitchFamily="2"/>
                <a:cs typeface="Kalimati" panose="00000400000000000000" pitchFamily="2"/>
              </a:rPr>
              <a:t>          </a:t>
            </a:r>
          </a:p>
          <a:p>
            <a:pPr algn="ctr">
              <a:spcAft>
                <a:spcPts val="600"/>
              </a:spcAft>
            </a:pPr>
            <a:r>
              <a:rPr lang="ne-NP" altLang="en-US" dirty="0">
                <a:ea typeface="Kalimati" panose="00000400000000000000" pitchFamily="2"/>
                <a:cs typeface="Kalimati" panose="00000400000000000000" pitchFamily="2"/>
              </a:rPr>
              <a:t>     </a:t>
            </a:r>
            <a:r>
              <a:rPr lang="ne-NP" altLang="en-US" sz="2000" b="1" dirty="0">
                <a:solidFill>
                  <a:schemeClr val="accent1">
                    <a:lumMod val="75000"/>
                  </a:schemeClr>
                </a:solidFill>
                <a:ea typeface="Kalimati" panose="00000400000000000000" pitchFamily="2"/>
                <a:cs typeface="Kalimati" panose="00000400000000000000" pitchFamily="2"/>
              </a:rPr>
              <a:t>निर्माणाधीन </a:t>
            </a:r>
            <a:r>
              <a:rPr lang="ne-NP" sz="2000" b="1" u="none" strike="noStrike" dirty="0">
                <a:solidFill>
                  <a:schemeClr val="accent1">
                    <a:lumMod val="75000"/>
                  </a:schemeClr>
                </a:solidFill>
                <a:effectLst/>
                <a:cs typeface="Kalimati" pitchFamily="2"/>
              </a:rPr>
              <a:t>गण्डकी प्रदेश</a:t>
            </a:r>
            <a:r>
              <a:rPr lang="ne-NP" sz="2000" b="1" u="none" strike="noStrike" baseline="0" dirty="0">
                <a:solidFill>
                  <a:schemeClr val="accent1">
                    <a:lumMod val="75000"/>
                  </a:schemeClr>
                </a:solidFill>
                <a:effectLst/>
                <a:cs typeface="Kalimati" pitchFamily="2"/>
              </a:rPr>
              <a:t> प्रशिक्षण प्रतिष्ठान भवन निर्माण</a:t>
            </a:r>
            <a:r>
              <a:rPr lang="ne-NP" sz="2000" u="none" strike="noStrike" baseline="0" dirty="0">
                <a:solidFill>
                  <a:schemeClr val="accent1">
                    <a:lumMod val="75000"/>
                  </a:schemeClr>
                </a:solidFill>
                <a:effectLst/>
                <a:cs typeface="Kalimati" pitchFamily="2"/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8C9EFB-8C40-5785-1FC8-468AA6A87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189" y="715379"/>
            <a:ext cx="9025220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28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7F03F2-7005-05F6-AD7D-926ECDEFB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04" y="271237"/>
            <a:ext cx="11162743" cy="712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0D105-8361-381D-38F1-490AF61B4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53" y="734679"/>
            <a:ext cx="11162743" cy="49787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A287E06-D259-EFF8-743C-570DC3E95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320221"/>
              </p:ext>
            </p:extLst>
          </p:nvPr>
        </p:nvGraphicFramePr>
        <p:xfrm>
          <a:off x="295153" y="1232556"/>
          <a:ext cx="11601694" cy="5363354"/>
        </p:xfrm>
        <a:graphic>
          <a:graphicData uri="http://schemas.openxmlformats.org/drawingml/2006/table">
            <a:tbl>
              <a:tblPr/>
              <a:tblGrid>
                <a:gridCol w="1364905">
                  <a:extLst>
                    <a:ext uri="{9D8B030D-6E8A-4147-A177-3AD203B41FA5}">
                      <a16:colId xmlns:a16="http://schemas.microsoft.com/office/drawing/2014/main" val="3556855007"/>
                    </a:ext>
                  </a:extLst>
                </a:gridCol>
                <a:gridCol w="2417020">
                  <a:extLst>
                    <a:ext uri="{9D8B030D-6E8A-4147-A177-3AD203B41FA5}">
                      <a16:colId xmlns:a16="http://schemas.microsoft.com/office/drawing/2014/main" val="3058598622"/>
                    </a:ext>
                  </a:extLst>
                </a:gridCol>
                <a:gridCol w="2502326">
                  <a:extLst>
                    <a:ext uri="{9D8B030D-6E8A-4147-A177-3AD203B41FA5}">
                      <a16:colId xmlns:a16="http://schemas.microsoft.com/office/drawing/2014/main" val="886251606"/>
                    </a:ext>
                  </a:extLst>
                </a:gridCol>
                <a:gridCol w="1677696">
                  <a:extLst>
                    <a:ext uri="{9D8B030D-6E8A-4147-A177-3AD203B41FA5}">
                      <a16:colId xmlns:a16="http://schemas.microsoft.com/office/drawing/2014/main" val="2187007967"/>
                    </a:ext>
                  </a:extLst>
                </a:gridCol>
                <a:gridCol w="1962051">
                  <a:extLst>
                    <a:ext uri="{9D8B030D-6E8A-4147-A177-3AD203B41FA5}">
                      <a16:colId xmlns:a16="http://schemas.microsoft.com/office/drawing/2014/main" val="789590303"/>
                    </a:ext>
                  </a:extLst>
                </a:gridCol>
                <a:gridCol w="1677696">
                  <a:extLst>
                    <a:ext uri="{9D8B030D-6E8A-4147-A177-3AD203B41FA5}">
                      <a16:colId xmlns:a16="http://schemas.microsoft.com/office/drawing/2014/main" val="1385295988"/>
                    </a:ext>
                  </a:extLst>
                </a:gridCol>
              </a:tblGrid>
              <a:tr h="124153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क्र.सं.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क्षेत्र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वार्षिक बजेट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चौमासिक लक्ष्य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हाल सम्मको खर्च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वित्तीय प्रगति प्रतिशत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697501"/>
                  </a:ext>
                </a:extLst>
              </a:tr>
              <a:tr h="4179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सडक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८०४११९५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१२१०४६४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१०९५०५४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१४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245953"/>
                  </a:ext>
                </a:extLst>
              </a:tr>
              <a:tr h="4179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२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सडक पुल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१३२६७४६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१२८६२२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१८२५८७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१४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988533"/>
                  </a:ext>
                </a:extLst>
              </a:tr>
              <a:tr h="4179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३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झोलुङ्गे पुल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११६२५१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१६७८०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१७७१५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१५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49617"/>
                  </a:ext>
                </a:extLst>
              </a:tr>
              <a:tr h="95574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४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सडक ,पुल तथा पार्देशिक भवन कार्यालय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२६४०००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४३१७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६६००४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२५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185496"/>
                  </a:ext>
                </a:extLst>
              </a:tr>
              <a:tr h="95574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५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पुजीगत अनुसन्धान तथा परामर्श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५९९१४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५१९२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१५५३३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२६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173485"/>
                  </a:ext>
                </a:extLst>
              </a:tr>
              <a:tr h="4179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६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अन्य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१२७१००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२४७१६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१३४५४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११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753712"/>
                  </a:ext>
                </a:extLst>
              </a:tr>
              <a:tr h="417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जम्मा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९९३५२०६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१३९००९१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१३९०३४६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१४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100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464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481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2800" b="1" dirty="0">
                <a:cs typeface="Kalimati" panose="00000400000000000000" pitchFamily="2"/>
                <a:sym typeface="+mn-ea"/>
              </a:rPr>
              <a:t>निस्याङ गापाको सिमानादेखि टंकीमनाङ सडक (मुङ्जे खाङसार सडक)</a:t>
            </a:r>
          </a:p>
        </p:txBody>
      </p:sp>
      <p:pic>
        <p:nvPicPr>
          <p:cNvPr id="4" name="Content Placeholder 3" descr="6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100" y="868680"/>
            <a:ext cx="5487035" cy="57658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75" y="868680"/>
            <a:ext cx="5642610" cy="5765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990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b="1" dirty="0">
                <a:cs typeface="Kalimati" panose="00000400000000000000" pitchFamily="2"/>
                <a:sym typeface="+mn-ea"/>
              </a:rPr>
              <a:t>मुङजे देखि ङवाल क्यु घ्यारु हुदै पिसाङ जोड्ने  सडक </a:t>
            </a:r>
            <a:endParaRPr lang="en-US" altLang="en-US" sz="2800"/>
          </a:p>
        </p:txBody>
      </p:sp>
      <p:pic>
        <p:nvPicPr>
          <p:cNvPr id="4" name="Content Placeholder 3" descr="888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025" y="1047750"/>
            <a:ext cx="6066790" cy="5534660"/>
          </a:xfrm>
          <a:prstGeom prst="rect">
            <a:avLst/>
          </a:prstGeom>
        </p:spPr>
      </p:pic>
      <p:pic>
        <p:nvPicPr>
          <p:cNvPr id="5" name="Picture 4" descr="9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1047115"/>
            <a:ext cx="5231765" cy="553402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3725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b="1" dirty="0">
                <a:cs typeface="Kalimati" panose="00000400000000000000" pitchFamily="2"/>
                <a:sym typeface="+mn-ea"/>
              </a:rPr>
              <a:t>दुध खोला मोटेरेवल पुल</a:t>
            </a:r>
          </a:p>
        </p:txBody>
      </p:sp>
      <p:pic>
        <p:nvPicPr>
          <p:cNvPr id="4" name="Picture 3" descr="WhatsApp Image 2025-11-26 at 13.57.47_dfc374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0" y="958850"/>
            <a:ext cx="5799455" cy="5340985"/>
          </a:xfrm>
          <a:prstGeom prst="rect">
            <a:avLst/>
          </a:prstGeom>
        </p:spPr>
      </p:pic>
      <p:pic>
        <p:nvPicPr>
          <p:cNvPr id="8" name="Picture 7" descr="WhatsApp Image 2025-11-26 at 14.05.07_fa7f03d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160" y="958850"/>
            <a:ext cx="5540375" cy="53409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6A2DA6A-6B60-66B1-D04B-6C640025B5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2247225"/>
              </p:ext>
            </p:extLst>
          </p:nvPr>
        </p:nvGraphicFramePr>
        <p:xfrm>
          <a:off x="257615" y="1188675"/>
          <a:ext cx="11545700" cy="5655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459">
                  <a:extLst>
                    <a:ext uri="{9D8B030D-6E8A-4147-A177-3AD203B41FA5}">
                      <a16:colId xmlns:a16="http://schemas.microsoft.com/office/drawing/2014/main" val="2749415873"/>
                    </a:ext>
                  </a:extLst>
                </a:gridCol>
                <a:gridCol w="2737509">
                  <a:extLst>
                    <a:ext uri="{9D8B030D-6E8A-4147-A177-3AD203B41FA5}">
                      <a16:colId xmlns:a16="http://schemas.microsoft.com/office/drawing/2014/main" val="107593936"/>
                    </a:ext>
                  </a:extLst>
                </a:gridCol>
                <a:gridCol w="2463295">
                  <a:extLst>
                    <a:ext uri="{9D8B030D-6E8A-4147-A177-3AD203B41FA5}">
                      <a16:colId xmlns:a16="http://schemas.microsoft.com/office/drawing/2014/main" val="1174161432"/>
                    </a:ext>
                  </a:extLst>
                </a:gridCol>
                <a:gridCol w="1803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3709">
                  <a:extLst>
                    <a:ext uri="{9D8B030D-6E8A-4147-A177-3AD203B41FA5}">
                      <a16:colId xmlns:a16="http://schemas.microsoft.com/office/drawing/2014/main" val="867701747"/>
                    </a:ext>
                  </a:extLst>
                </a:gridCol>
                <a:gridCol w="1962019">
                  <a:extLst>
                    <a:ext uri="{9D8B030D-6E8A-4147-A177-3AD203B41FA5}">
                      <a16:colId xmlns:a16="http://schemas.microsoft.com/office/drawing/2014/main" val="1290704355"/>
                    </a:ext>
                  </a:extLst>
                </a:gridCol>
              </a:tblGrid>
              <a:tr h="664567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anose="00000400000000000000" pitchFamily="2"/>
                        </a:rPr>
                        <a:t>क्र.</a:t>
                      </a:r>
                      <a:r>
                        <a:rPr lang="ne-NP" sz="2000" baseline="0" dirty="0">
                          <a:cs typeface="Kalimati" panose="00000400000000000000" pitchFamily="2"/>
                        </a:rPr>
                        <a:t>सं.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anose="00000400000000000000" pitchFamily="2"/>
                        </a:rPr>
                        <a:t>क्षेत्र 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baseline="0" dirty="0">
                          <a:cs typeface="Kalimati" panose="00000400000000000000" pitchFamily="2"/>
                        </a:rPr>
                        <a:t>वार्षिक </a:t>
                      </a:r>
                      <a:r>
                        <a:rPr lang="ne-NP" sz="2000" dirty="0">
                          <a:cs typeface="Kalimati" panose="00000400000000000000" pitchFamily="2"/>
                        </a:rPr>
                        <a:t>बजेट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anose="00000400000000000000" pitchFamily="2"/>
                        </a:rPr>
                        <a:t>चौमासिक लक्ष्य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anose="00000400000000000000" pitchFamily="2"/>
                        </a:rPr>
                        <a:t>चौमासिक खर्च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anose="00000400000000000000" pitchFamily="2"/>
                        </a:rPr>
                        <a:t>वित्तीय प्रगति प्रतिशत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580610"/>
                  </a:ext>
                </a:extLst>
              </a:tr>
              <a:tr h="491202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anose="00000400000000000000" pitchFamily="2"/>
                        </a:rPr>
                        <a:t>१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>
                          <a:cs typeface="Kalimati" panose="00000400000000000000" pitchFamily="2"/>
                        </a:rPr>
                        <a:t>सडक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803900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238967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55379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6.89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836979"/>
                  </a:ext>
                </a:extLst>
              </a:tr>
              <a:tr h="491202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anose="00000400000000000000" pitchFamily="2"/>
                        </a:rPr>
                        <a:t>२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>
                          <a:cs typeface="Kalimati" panose="00000400000000000000" pitchFamily="2"/>
                        </a:rPr>
                        <a:t>सडक पुल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114500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21800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10490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9.16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134125"/>
                  </a:ext>
                </a:extLst>
              </a:tr>
              <a:tr h="491202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anose="00000400000000000000" pitchFamily="2"/>
                        </a:rPr>
                        <a:t>३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>
                          <a:cs typeface="Kalimati" panose="00000400000000000000" pitchFamily="2"/>
                        </a:rPr>
                        <a:t>झोलुङ्गे पुल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4000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800</a:t>
                      </a:r>
                    </a:p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450904"/>
                  </a:ext>
                </a:extLst>
              </a:tr>
              <a:tr h="607903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anose="00000400000000000000" pitchFamily="2"/>
                        </a:rPr>
                        <a:t>४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>
                          <a:cs typeface="Kalimati" panose="00000400000000000000" pitchFamily="2"/>
                        </a:rPr>
                        <a:t>जनता आवास कार्यक्रम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7000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1325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715385"/>
                  </a:ext>
                </a:extLst>
              </a:tr>
              <a:tr h="11268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dirty="0">
                          <a:cs typeface="Kalimati" panose="00000400000000000000" pitchFamily="2"/>
                        </a:rPr>
                        <a:t>५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प्रादेशिक प्राविधिक सेवा प्रदायक (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PTAP) </a:t>
                      </a:r>
                      <a:r>
                        <a:rPr lang="ne-NP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खरिद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11500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2300</a:t>
                      </a:r>
                    </a:p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70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dirty="0">
                          <a:cs typeface="Kalimati" panose="00000400000000000000" pitchFamily="2"/>
                        </a:rPr>
                        <a:t>६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400" dirty="0">
                          <a:cs typeface="Kalimati" panose="00000400000000000000" pitchFamily="2"/>
                        </a:rPr>
                        <a:t>वस्ती विकास कार्यक्रम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115500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28250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8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800" dirty="0">
                          <a:cs typeface="Kalimati" panose="00000400000000000000" pitchFamily="2"/>
                        </a:rPr>
                        <a:t> </a:t>
                      </a:r>
                      <a:endParaRPr lang="en-US" sz="28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dirty="0">
                          <a:cs typeface="Kalimati" panose="00000400000000000000" pitchFamily="2"/>
                        </a:rPr>
                        <a:t>जम्मा</a:t>
                      </a:r>
                      <a:r>
                        <a:rPr lang="ne-NP" sz="2800" b="1" dirty="0">
                          <a:cs typeface="Kalimati" panose="00000400000000000000" pitchFamily="2"/>
                        </a:rPr>
                        <a:t> </a:t>
                      </a:r>
                      <a:endParaRPr lang="en-US" sz="2800" b="1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1056400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293442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65869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6.24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65660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8ADD2D8-8FD5-488B-E1A9-D6904DCC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11" y="244549"/>
            <a:ext cx="11101778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40AD76-290E-6AFD-EDF8-4649C096F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12" y="682263"/>
            <a:ext cx="10415918" cy="457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A9BF22-7D3E-087C-F0D7-12BF6CDBD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407" y="633051"/>
            <a:ext cx="2011411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66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EA15-8735-DECE-B586-2E477331F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925E6-0E51-B806-B463-DAE37BCE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13" y="105066"/>
            <a:ext cx="11096187" cy="683499"/>
          </a:xfrm>
        </p:spPr>
        <p:txBody>
          <a:bodyPr>
            <a:normAutofit/>
          </a:bodyPr>
          <a:lstStyle/>
          <a:p>
            <a:pPr algn="ctr"/>
            <a:r>
              <a:rPr lang="ne-NP" sz="2800" b="1" dirty="0">
                <a:solidFill>
                  <a:srgbClr val="0070C0"/>
                </a:solidFill>
                <a:cs typeface="Kalimati" panose="00000400000000000000" pitchFamily="2"/>
              </a:rPr>
              <a:t>आ.व. २०८2/८3 को प्रथम चौमासिक</a:t>
            </a:r>
            <a:r>
              <a:rPr lang="en-US" sz="2800" b="1" dirty="0">
                <a:solidFill>
                  <a:srgbClr val="0070C0"/>
                </a:solidFill>
                <a:cs typeface="Kalimati" panose="00000400000000000000" pitchFamily="2"/>
              </a:rPr>
              <a:t> </a:t>
            </a:r>
            <a:r>
              <a:rPr lang="ne-NP" sz="2800" b="1" dirty="0">
                <a:solidFill>
                  <a:srgbClr val="0070C0"/>
                </a:solidFill>
                <a:cs typeface="Kalimati" panose="00000400000000000000" pitchFamily="2"/>
              </a:rPr>
              <a:t>तथा </a:t>
            </a:r>
            <a:r>
              <a:rPr lang="ne-NP" altLang="" sz="2800" b="1" dirty="0">
                <a:solidFill>
                  <a:schemeClr val="accent1"/>
                </a:solidFill>
                <a:latin typeface="Kalimati" panose="00000400000000000000" charset="0"/>
                <a:cs typeface="Kalimati" panose="00000400000000000000" charset="0"/>
              </a:rPr>
              <a:t>अर्धबार्षिक</a:t>
            </a:r>
            <a:r>
              <a:rPr lang="ne-NP" sz="2800" b="1" dirty="0">
                <a:solidFill>
                  <a:srgbClr val="0070C0"/>
                </a:solidFill>
                <a:cs typeface="Kalimati" panose="00000400000000000000" pitchFamily="2"/>
              </a:rPr>
              <a:t> अवधिको वित्तीय प्रगति </a:t>
            </a:r>
            <a:endParaRPr lang="en-US" sz="2800" b="1" dirty="0">
              <a:solidFill>
                <a:srgbClr val="0070C0"/>
              </a:solidFill>
              <a:cs typeface="Kalimati" panose="00000400000000000000" pitchFamily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6D49-6FBE-FD90-097A-5CD0CCFC034F}"/>
              </a:ext>
            </a:extLst>
          </p:cNvPr>
          <p:cNvSpPr txBox="1"/>
          <p:nvPr/>
        </p:nvSpPr>
        <p:spPr>
          <a:xfrm>
            <a:off x="10155936" y="847104"/>
            <a:ext cx="142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Kalimati" panose="00000400000000000000" pitchFamily="2"/>
              </a:rPr>
              <a:t>रू हजारमा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Kalimati" panose="00000400000000000000" pitchFamily="2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3BBB78-0F81-4C34-A7DE-53C559343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D709C7E5-54D0-9A18-E6A1-0292A325E650}"/>
              </a:ext>
            </a:extLst>
          </p:cNvPr>
          <p:cNvGraphicFramePr>
            <a:graphicFrameLocks/>
          </p:cNvGraphicFramePr>
          <p:nvPr/>
        </p:nvGraphicFramePr>
        <p:xfrm>
          <a:off x="148856" y="1216436"/>
          <a:ext cx="12043143" cy="5184363"/>
        </p:xfrm>
        <a:graphic>
          <a:graphicData uri="http://schemas.openxmlformats.org/drawingml/2006/table">
            <a:tbl>
              <a:tblPr firstRow="1" bandRow="1"/>
              <a:tblGrid>
                <a:gridCol w="1027473">
                  <a:extLst>
                    <a:ext uri="{9D8B030D-6E8A-4147-A177-3AD203B41FA5}">
                      <a16:colId xmlns:a16="http://schemas.microsoft.com/office/drawing/2014/main" val="2749415873"/>
                    </a:ext>
                  </a:extLst>
                </a:gridCol>
                <a:gridCol w="2539083">
                  <a:extLst>
                    <a:ext uri="{9D8B030D-6E8A-4147-A177-3AD203B41FA5}">
                      <a16:colId xmlns:a16="http://schemas.microsoft.com/office/drawing/2014/main" val="107593936"/>
                    </a:ext>
                  </a:extLst>
                </a:gridCol>
                <a:gridCol w="3162589">
                  <a:extLst>
                    <a:ext uri="{9D8B030D-6E8A-4147-A177-3AD203B41FA5}">
                      <a16:colId xmlns:a16="http://schemas.microsoft.com/office/drawing/2014/main" val="1174161432"/>
                    </a:ext>
                  </a:extLst>
                </a:gridCol>
                <a:gridCol w="2888533">
                  <a:extLst>
                    <a:ext uri="{9D8B030D-6E8A-4147-A177-3AD203B41FA5}">
                      <a16:colId xmlns:a16="http://schemas.microsoft.com/office/drawing/2014/main" val="867701747"/>
                    </a:ext>
                  </a:extLst>
                </a:gridCol>
                <a:gridCol w="2425465">
                  <a:extLst>
                    <a:ext uri="{9D8B030D-6E8A-4147-A177-3AD203B41FA5}">
                      <a16:colId xmlns:a16="http://schemas.microsoft.com/office/drawing/2014/main" val="1290704355"/>
                    </a:ext>
                  </a:extLst>
                </a:gridCol>
              </a:tblGrid>
              <a:tr h="12315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e-NP" sz="2800" dirty="0">
                          <a:cs typeface="Kalimati" panose="00000400000000000000" pitchFamily="2"/>
                        </a:rPr>
                        <a:t>क्र.सं</a:t>
                      </a:r>
                      <a:endParaRPr lang="en-US" sz="28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e-NP" sz="2800" dirty="0">
                          <a:cs typeface="Kalimati" panose="00000400000000000000" pitchFamily="2"/>
                        </a:rPr>
                        <a:t>बजेटको किसिम </a:t>
                      </a:r>
                      <a:endParaRPr lang="en-US" sz="28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e-NP" sz="2800" dirty="0">
                          <a:cs typeface="Kalimati" panose="00000400000000000000" pitchFamily="2"/>
                        </a:rPr>
                        <a:t>विनियोजित</a:t>
                      </a:r>
                      <a:r>
                        <a:rPr lang="ne-NP" sz="2800" baseline="0" dirty="0">
                          <a:cs typeface="Kalimati" panose="00000400000000000000" pitchFamily="2"/>
                        </a:rPr>
                        <a:t> बजेट</a:t>
                      </a:r>
                      <a:r>
                        <a:rPr lang="ne-NP" sz="2800" dirty="0">
                          <a:cs typeface="Kalimati" panose="00000400000000000000" pitchFamily="2"/>
                        </a:rPr>
                        <a:t> </a:t>
                      </a:r>
                      <a:endParaRPr lang="en-US" sz="28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e-NP" sz="2800" dirty="0">
                          <a:cs typeface="Kalimati" panose="00000400000000000000" pitchFamily="2"/>
                        </a:rPr>
                        <a:t>खर्च</a:t>
                      </a:r>
                      <a:endParaRPr lang="en-US" sz="2800" dirty="0"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e-NP" sz="2800" dirty="0">
                          <a:cs typeface="Kalimati" panose="00000400000000000000" pitchFamily="2"/>
                        </a:rPr>
                        <a:t>प्रगति प्रतिशत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580610"/>
                  </a:ext>
                </a:extLst>
              </a:tr>
              <a:tr h="11135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ne-NP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१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ne-NP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चालु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५०२९९०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ne-NP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१२८३७०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ne-NP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२५.५२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836979"/>
                  </a:ext>
                </a:extLst>
              </a:tr>
              <a:tr h="11135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ne-NP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२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ne-NP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पूँजीगत (प्रदेश)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१०५४५७२१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ne-NP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१९१४१३४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ne-NP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१८.१५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134125"/>
                  </a:ext>
                </a:extLst>
              </a:tr>
              <a:tr h="6121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ne-NP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3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ne-NP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पूँजीगत (संघ)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१०६०२००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ne-NP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१२२२६५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ne-NP" sz="2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११.५३</a:t>
                      </a:r>
                      <a:endParaRPr lang="en-US" sz="2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35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ne-NP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जम्मा 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ne-NP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१२१०८९११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ne-NP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२१६४७६९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ne-NP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१७.८८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450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328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D3BEF-B74D-40FB-A430-FF9A2471D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2" y="92279"/>
            <a:ext cx="11870423" cy="398338"/>
          </a:xfrm>
        </p:spPr>
        <p:txBody>
          <a:bodyPr>
            <a:noAutofit/>
          </a:bodyPr>
          <a:lstStyle/>
          <a:p>
            <a:r>
              <a:rPr lang="ne-NP" sz="2400" b="1" dirty="0">
                <a:solidFill>
                  <a:srgbClr val="0070C0"/>
                </a:solidFill>
                <a:cs typeface="Kalimati" panose="00000400000000000000" pitchFamily="2"/>
              </a:rPr>
              <a:t>मन्त्रालय</a:t>
            </a:r>
            <a:r>
              <a:rPr lang="en-US" sz="2400" b="1" dirty="0">
                <a:solidFill>
                  <a:srgbClr val="0070C0"/>
                </a:solidFill>
                <a:cs typeface="Kalimati" panose="00000400000000000000" pitchFamily="2"/>
              </a:rPr>
              <a:t>/</a:t>
            </a:r>
            <a:r>
              <a:rPr lang="ne-NP" sz="2400" b="1" dirty="0">
                <a:solidFill>
                  <a:srgbClr val="0070C0"/>
                </a:solidFill>
                <a:cs typeface="Kalimati" panose="00000400000000000000" pitchFamily="2"/>
              </a:rPr>
              <a:t>निकाय अन्तर्गतका समपूरक कार्यक्रमहरूको भौतिक तथा वित्तीय प्रगति </a:t>
            </a:r>
            <a:endParaRPr lang="en-US" sz="2400" b="1" dirty="0">
              <a:solidFill>
                <a:srgbClr val="0070C0"/>
              </a:solidFill>
              <a:cs typeface="Kalimati" panose="00000400000000000000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01656" y="327913"/>
            <a:ext cx="142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>
                <a:cs typeface="Kalimati" panose="00000400000000000000" pitchFamily="2"/>
              </a:rPr>
              <a:t>रु हजारमा</a:t>
            </a:r>
            <a:endParaRPr lang="en-US" dirty="0">
              <a:cs typeface="Kalimati" panose="00000400000000000000" pitchFamily="2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4983539"/>
              </p:ext>
            </p:extLst>
          </p:nvPr>
        </p:nvGraphicFramePr>
        <p:xfrm>
          <a:off x="81887" y="643863"/>
          <a:ext cx="11996382" cy="6137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6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8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25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85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14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0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20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3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5523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37961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क्रसं.</a:t>
                      </a:r>
                      <a:endParaRPr lang="ne-NP" sz="1700" b="1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कार्यालय/जिल्ला</a:t>
                      </a:r>
                      <a:endParaRPr lang="ne-NP" sz="1700" b="1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आयोजनाको नाम</a:t>
                      </a:r>
                      <a:endParaRPr lang="ne-NP" sz="1700" b="1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विनियोजित बजेट</a:t>
                      </a:r>
                      <a:endParaRPr lang="ne-NP" sz="1700" b="1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आ.व. ०८1/८2 सम्मको खर्च</a:t>
                      </a:r>
                      <a:endParaRPr lang="ne-NP" sz="1700" b="1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यस अर्धवार्षिकको खर्च</a:t>
                      </a:r>
                      <a:endParaRPr lang="en-US" sz="170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हालसम्मको खर्च</a:t>
                      </a:r>
                      <a:endParaRPr lang="ne-NP" sz="1700" b="1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हालसम्मको भौतिक प्रगति (%)</a:t>
                      </a:r>
                      <a:endParaRPr lang="ne-NP" sz="1700" b="1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हालसम्मको वित्तीय प्रगति (%)</a:t>
                      </a:r>
                      <a:endParaRPr lang="ne-NP" sz="1700" b="1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यस अर्धवार्षिकको भौतिक प्रगति </a:t>
                      </a:r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(%)</a:t>
                      </a:r>
                      <a:endParaRPr lang="ne-NP" sz="1700" b="1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ne-NP" sz="1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यस अर्धवार्षिकको वित्तीय प्रगति </a:t>
                      </a:r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(%)</a:t>
                      </a:r>
                      <a:endParaRPr lang="ne-NP" sz="1700" b="1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88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Kalimati" panose="00000400000000000000" pitchFamily="2"/>
                        </a:rPr>
                        <a:t>1</a:t>
                      </a:r>
                      <a:endParaRPr lang="en-US" sz="17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बाग्लुंग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तमानखोला गाउँपालिका-1 बोंगादोभान 2 तमान लामेला शोले म्याग्दी सडक, तमानखोला गा.पा.</a:t>
                      </a:r>
                      <a:endParaRPr lang="ne-NP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60000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ne-NP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बोलपत्र तयारीको चरणमा रहेको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1518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Kalimati" panose="00000400000000000000" pitchFamily="2"/>
                        </a:rPr>
                        <a:t>2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कास्की</a:t>
                      </a:r>
                      <a:endParaRPr lang="ne-NP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सात ताल लिङ्क रोड ( स्याङ्खुदी -लामस्वारा – लेखनाथ जन्मस्थल – कालिकाचोक खण्ड 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60000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ne-NP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बोलपत्र तयारीको चरणमा रहेको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51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Kalimati" panose="00000400000000000000" pitchFamily="2"/>
                        </a:rPr>
                        <a:t>3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कास्की</a:t>
                      </a:r>
                      <a:endParaRPr lang="ne-NP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रामकोट ठूलीबेसी स्यास्त्री देउपुरबेसी पोल्याङ (रुपा रिङरोड)</a:t>
                      </a:r>
                      <a:endParaRPr lang="ne-NP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271800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226481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Kalimati" panose="00000400000000000000" pitchFamily="2"/>
                        </a:rPr>
                        <a:t>४४७४५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271216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५७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ne-NP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२०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१६.४६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9361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Kalimati" panose="00000400000000000000" pitchFamily="2"/>
                        </a:rPr>
                        <a:t>4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पर्वत</a:t>
                      </a:r>
                      <a:endParaRPr lang="ne-NP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रतिखोलादेखि दराक - चित्रे - गँगटे - राम्जा सडक, मोदी गा.पा., पर्वत</a:t>
                      </a:r>
                      <a:endParaRPr lang="ne-NP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१४९२००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Kalimati" panose="00000400000000000000" pitchFamily="2"/>
                        </a:rPr>
                        <a:t>२११३०२.४४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Kalimati" panose="00000400000000000000" pitchFamily="2"/>
                        </a:rPr>
                        <a:t>15351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Kalimati" panose="00000400000000000000" pitchFamily="2"/>
                        </a:rPr>
                        <a:t>226653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Kalimati" panose="00000400000000000000" pitchFamily="2"/>
                        </a:rPr>
                        <a:t>39.42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ne-N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Kalimati" panose="00000400000000000000" pitchFamily="2"/>
                        </a:rPr>
                        <a:t>५3.61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kumimoji="0" lang="ne-N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Kalimati" panose="00000400000000000000" pitchFamily="2"/>
                        </a:rPr>
                        <a:t>10.29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Kalimati" panose="00000400000000000000" pitchFamily="2"/>
                        </a:rPr>
                        <a:t>10.29</a:t>
                      </a:r>
                      <a:endParaRPr kumimoji="0" 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Kalimat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89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Kalimati" panose="00000400000000000000" pitchFamily="2"/>
                        </a:rPr>
                        <a:t>5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u="none" strike="noStrike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स्याङ्जा</a:t>
                      </a:r>
                      <a:endParaRPr lang="ne-NP" sz="1700" b="0" i="0" u="none" strike="noStrike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गल्याङ चापाकोट सडक</a:t>
                      </a:r>
                      <a:endParaRPr lang="ne-NP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141800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111010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11259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122269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28.82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7.94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863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D3BEF-B74D-40FB-A430-FF9A2471D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2" y="92279"/>
            <a:ext cx="11870423" cy="398338"/>
          </a:xfrm>
        </p:spPr>
        <p:txBody>
          <a:bodyPr>
            <a:noAutofit/>
          </a:bodyPr>
          <a:lstStyle/>
          <a:p>
            <a:r>
              <a:rPr lang="ne-NP" sz="2400" b="1" dirty="0">
                <a:solidFill>
                  <a:srgbClr val="0070C0"/>
                </a:solidFill>
                <a:cs typeface="Kalimati" panose="00000400000000000000" pitchFamily="2"/>
              </a:rPr>
              <a:t>मन्त्रालय</a:t>
            </a:r>
            <a:r>
              <a:rPr lang="en-US" sz="2400" b="1" dirty="0">
                <a:solidFill>
                  <a:srgbClr val="0070C0"/>
                </a:solidFill>
                <a:cs typeface="Kalimati" panose="00000400000000000000" pitchFamily="2"/>
              </a:rPr>
              <a:t>/</a:t>
            </a:r>
            <a:r>
              <a:rPr lang="ne-NP" sz="2400" b="1" dirty="0">
                <a:solidFill>
                  <a:srgbClr val="0070C0"/>
                </a:solidFill>
                <a:cs typeface="Kalimati" panose="00000400000000000000" pitchFamily="2"/>
              </a:rPr>
              <a:t>निकाय अन्तर्गतका समपूरक कार्यक्रमहरूको भौतिक तथा वित्तीय प्रगति </a:t>
            </a:r>
            <a:endParaRPr lang="en-US" sz="2400" b="1" dirty="0">
              <a:solidFill>
                <a:srgbClr val="0070C0"/>
              </a:solidFill>
              <a:cs typeface="Kalimati" panose="00000400000000000000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01656" y="327913"/>
            <a:ext cx="142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>
                <a:cs typeface="Kalimati" panose="00000400000000000000" pitchFamily="2"/>
              </a:rPr>
              <a:t>रु हजारमा</a:t>
            </a:r>
            <a:endParaRPr lang="en-US" dirty="0">
              <a:cs typeface="Kalimati" panose="00000400000000000000" pitchFamily="2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602200"/>
              </p:ext>
            </p:extLst>
          </p:nvPr>
        </p:nvGraphicFramePr>
        <p:xfrm>
          <a:off x="281703" y="708953"/>
          <a:ext cx="11910297" cy="6357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6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3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8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4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3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3256">
                  <a:extLst>
                    <a:ext uri="{9D8B030D-6E8A-4147-A177-3AD203B41FA5}">
                      <a16:colId xmlns:a16="http://schemas.microsoft.com/office/drawing/2014/main" val="3440153502"/>
                    </a:ext>
                  </a:extLst>
                </a:gridCol>
                <a:gridCol w="611081">
                  <a:extLst>
                    <a:ext uri="{9D8B030D-6E8A-4147-A177-3AD203B41FA5}">
                      <a16:colId xmlns:a16="http://schemas.microsoft.com/office/drawing/2014/main" val="814065927"/>
                    </a:ext>
                  </a:extLst>
                </a:gridCol>
                <a:gridCol w="7513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43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600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70972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क्रसं.</a:t>
                      </a:r>
                      <a:endParaRPr lang="ne-NP" sz="1700" b="1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u="none" strike="noStrike" dirty="0">
                          <a:solidFill>
                            <a:schemeClr val="tx1"/>
                          </a:solidFill>
                          <a:effectLst/>
                          <a:cs typeface="Kalimati" panose="00000400000000000000" pitchFamily="2"/>
                        </a:rPr>
                        <a:t>कार्यालय/जिल्ला</a:t>
                      </a:r>
                      <a:endParaRPr lang="ne-NP" sz="1700" b="1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ea typeface="+mn-ea"/>
                          <a:cs typeface="Kalimati" panose="00000400000000000000" pitchFamily="2"/>
                        </a:rPr>
                        <a:t>आयोजनाको नाम</a:t>
                      </a:r>
                      <a:endParaRPr lang="ne-NP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ea typeface="+mn-ea"/>
                          <a:cs typeface="Kalimati" panose="00000400000000000000" pitchFamily="2"/>
                        </a:rPr>
                        <a:t>विनियोजित बजेट</a:t>
                      </a:r>
                      <a:endParaRPr lang="ne-NP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ea typeface="+mn-ea"/>
                          <a:cs typeface="Kalimati" panose="00000400000000000000" pitchFamily="2"/>
                        </a:rPr>
                        <a:t>आ.व. ०८1/८2 सम्मको खर्च</a:t>
                      </a:r>
                      <a:endParaRPr lang="ne-NP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82/83 को हालसम्मको/अर्धबार्षिक खर्च </a:t>
                      </a:r>
                      <a:endParaRPr lang="ne-NP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ea typeface="+mn-ea"/>
                          <a:cs typeface="Kalimati" panose="00000400000000000000" pitchFamily="2"/>
                        </a:rPr>
                        <a:t>हालसम्मको खर्च</a:t>
                      </a:r>
                      <a:endParaRPr lang="ne-NP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ne-NP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ea typeface="+mn-ea"/>
                          <a:cs typeface="Kalimati" panose="00000400000000000000" pitchFamily="2"/>
                        </a:rPr>
                        <a:t>हालसम्मको भौतिक प्रगति (%)</a:t>
                      </a:r>
                      <a:endParaRPr lang="ne-NP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ea typeface="+mn-ea"/>
                          <a:cs typeface="Kalimati" panose="00000400000000000000" pitchFamily="2"/>
                        </a:rPr>
                        <a:t>हालसम्मको वित्तीय प्रगति (%)</a:t>
                      </a:r>
                      <a:endParaRPr lang="ne-NP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ea typeface="+mn-ea"/>
                          <a:cs typeface="Kalimati" panose="00000400000000000000" pitchFamily="2"/>
                        </a:rPr>
                        <a:t>यस चौमासिकको भौतिक प्रगति (%)</a:t>
                      </a:r>
                      <a:endParaRPr lang="ne-NP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ea typeface="+mn-ea"/>
                          <a:cs typeface="Kalimati" panose="00000400000000000000" pitchFamily="2"/>
                        </a:rPr>
                        <a:t>यस चौमासिकको वित्तीय प्रगति (%)</a:t>
                      </a:r>
                      <a:endParaRPr lang="ne-NP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182606"/>
                  </a:ext>
                </a:extLst>
              </a:tr>
              <a:tr h="575735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Kalimati" panose="00000400000000000000" pitchFamily="2"/>
                        </a:rPr>
                        <a:t>6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स्याङ्जा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ज्याग्दी  कोरिडोर (दामाचौर बिरुवा खण्ड) चापाकोट नगरपालिका विरुवा गानुपालिका र हरिनास गाँउपालिका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60000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 डी पि आर र आ इ इ को प्रतिबेदनका कारणले प्रकियामा जान नसकिएको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Kalimat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Kalimat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Kalimat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Kalimat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49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Kalimati" panose="00000400000000000000" pitchFamily="2"/>
                        </a:rPr>
                        <a:t>7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म्याग्दी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दरबाङ - ताकम - सिबाङ - मुना - जलजला - ढोरपाटन सडक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232200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7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९०६००</a:t>
                      </a:r>
                      <a:endParaRPr lang="en-US" sz="17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0</a:t>
                      </a:r>
                    </a:p>
                    <a:p>
                      <a:pPr marL="0" algn="ctr" defTabSz="914400" rtl="0" eaLnBrk="1" fontAlgn="ctr" latinLnBrk="0" hangingPunct="1"/>
                      <a:endParaRPr lang="en-US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e-NP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Kalimati" panose="00000400000000000000" pitchFamily="2"/>
                        </a:rPr>
                        <a:t>९०६००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7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९०६००</a:t>
                      </a:r>
                      <a:endParaRPr lang="en-US" sz="17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20</a:t>
                      </a:r>
                    </a:p>
                    <a:p>
                      <a:pPr marL="0" algn="ctr" defTabSz="914400" rtl="0" eaLnBrk="1" fontAlgn="ctr" latinLnBrk="0" hangingPunct="1"/>
                      <a:endParaRPr lang="en-US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7413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Kalimati" panose="00000400000000000000" pitchFamily="2"/>
                        </a:rPr>
                        <a:t>8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गोरखा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सिउरेनीटार-घ्याल्चोक टार-फिसलिङ-बुटार-राईनास-करमटार-नामजुङटार-रबर उद्योग सडक, गोरखा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46200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108997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6456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115453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115453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25</a:t>
                      </a:r>
                      <a:endParaRPr lang="en-US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983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Kalimati" panose="00000400000000000000" pitchFamily="2"/>
                        </a:rPr>
                        <a:t>9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गोरखा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चनौटे ढिस्का हुँदै भच्चेक सडक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198200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88270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५५७२२</a:t>
                      </a:r>
                    </a:p>
                    <a:p>
                      <a:pPr marL="0" algn="ctr" defTabSz="914400" rtl="0" eaLnBrk="1" fontAlgn="ctr" latinLnBrk="0" hangingPunct="1"/>
                      <a:endParaRPr lang="en-US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१४३९९२</a:t>
                      </a:r>
                    </a:p>
                    <a:p>
                      <a:pPr marL="0" algn="ctr" defTabSz="914400" rtl="0" eaLnBrk="1" fontAlgn="ctr" latinLnBrk="0" hangingPunct="1"/>
                      <a:endParaRPr lang="en-US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१४३९९२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२०</a:t>
                      </a:r>
                      <a:endParaRPr lang="en-US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३३</a:t>
                      </a:r>
                      <a:endParaRPr lang="en-US" sz="17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१३</a:t>
                      </a:r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१३</a:t>
                      </a:r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987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7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Kalimati" panose="00000400000000000000" pitchFamily="2"/>
                        </a:rPr>
                        <a:t>10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गोरखा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चुवाडाँडा पेल्चेत कटुन्जे डन्डरे खोला धुन्चेत रिचेत खोला हुदै काशीगाउँ केरौजा रुन्चेत जाने सडक स्तरोन्नती आरुघाट-१र २ देखि धार्चे-२,६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60000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बोलपत्र तयारीको चरणमा रहेको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Kalimat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Kalimat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Kalimat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Kalimat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759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11049000" cy="8143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reeti" pitchFamily="2" charset="0"/>
                <a:ea typeface="+mj-ea"/>
                <a:cs typeface="Kalimati" pitchFamily="2"/>
              </a:rPr>
              <a:t> </a:t>
            </a:r>
            <a:r>
              <a:rPr lang="ne-NP" altLang="en-US" sz="3200" b="1" dirty="0">
                <a:solidFill>
                  <a:schemeClr val="tx1"/>
                </a:solidFill>
                <a:latin typeface="Preeti" pitchFamily="2" charset="0"/>
                <a:ea typeface="+mj-ea"/>
                <a:cs typeface="Kalimati" pitchFamily="2"/>
              </a:rPr>
              <a:t>भौतिक प्रगति (सडक, पुल, झो.पु. र भवनसँग सम्बन्धित)</a:t>
            </a:r>
            <a:endParaRPr lang="en-US" altLang="en-US" sz="3200" b="1" dirty="0">
              <a:solidFill>
                <a:schemeClr val="tx1"/>
              </a:solidFill>
              <a:latin typeface="Preeti" pitchFamily="2" charset="0"/>
              <a:ea typeface="+mj-ea"/>
              <a:cs typeface="Kalimati" pitchFamily="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611318"/>
              </p:ext>
            </p:extLst>
          </p:nvPr>
        </p:nvGraphicFramePr>
        <p:xfrm>
          <a:off x="304807" y="762000"/>
          <a:ext cx="10217625" cy="6075564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4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7262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क्षेत्र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सूचक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ईकाई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चालू आ.व.को लक्ष्य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प्रथम अर्ध बार्षिक सम्मको सम्पन्न परिमाण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675"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सडक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माटे / कच्ची सडक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कि.मि.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१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ग्राभेल सडक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कि.मि.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८.५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1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कालोपत्रे / आर.सि.सि. / पि.सि.सि. सडक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कि.मि.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३७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6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चौडाइ विस्तार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कि.मि.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51.8</a:t>
                      </a:r>
                    </a:p>
                    <a:p>
                      <a:pPr algn="ctr" fontAlgn="ctr"/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6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नाली निर्माण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कि.मि.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518.9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टेवा पर्खाल निर्माण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घ.मि.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85724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4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कजवे / कल्भर्ट निर्माण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वटा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104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7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मर्मत सम्भार (बृहत् / नियमित)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कि.मि.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</a:rPr>
                        <a:t>३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465"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झो. पुल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पुल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वटा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८</a:t>
                      </a: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7765"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सडक पुल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पुल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वटा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limati"/>
                          <a:ea typeface="+mn-ea"/>
                          <a:cs typeface="+mn-cs"/>
                        </a:rPr>
                        <a:t>८</a:t>
                      </a: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Kalimat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7765"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भवन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भवन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वटा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7765">
                <a:tc>
                  <a:txBody>
                    <a:bodyPr/>
                    <a:lstStyle/>
                    <a:p>
                      <a:pPr algn="ctr" rtl="0" fontAlgn="t"/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रोजगार दिन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सङ्ख्या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e-NP" sz="1600" b="0" i="0" u="none" strike="noStrike" dirty="0"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415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</TotalTime>
  <Words>2132</Words>
  <Application>Microsoft Office PowerPoint</Application>
  <PresentationFormat>Widescreen</PresentationFormat>
  <Paragraphs>690</Paragraphs>
  <Slides>42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KaiTi</vt:lpstr>
      <vt:lpstr>Arial</vt:lpstr>
      <vt:lpstr>Calibri</vt:lpstr>
      <vt:lpstr>Calibri Light</vt:lpstr>
      <vt:lpstr>Gill Sans MT Condensed</vt:lpstr>
      <vt:lpstr>Kalimati</vt:lpstr>
      <vt:lpstr>Kokila</vt:lpstr>
      <vt:lpstr>Preeti</vt:lpstr>
      <vt:lpstr>Times New Roman</vt:lpstr>
      <vt:lpstr>Wingdings</vt:lpstr>
      <vt:lpstr>Office Theme</vt:lpstr>
      <vt:lpstr>PowerPoint Presentation</vt:lpstr>
      <vt:lpstr>विषय सूची</vt:lpstr>
      <vt:lpstr>गण्डकी प्रदेशका प्राथमिकताका आयोजनाहरु ( भौतिक पूर्वाधार तर्फ )</vt:lpstr>
      <vt:lpstr>PowerPoint Presentation</vt:lpstr>
      <vt:lpstr>PowerPoint Presentation</vt:lpstr>
      <vt:lpstr>आ.व. २०८2/८3 को प्रथम चौमासिक तथा अर्धबार्षिक अवधिको वित्तीय प्रगति </vt:lpstr>
      <vt:lpstr>मन्त्रालय/निकाय अन्तर्गतका समपूरक कार्यक्रमहरूको भौतिक तथा वित्तीय प्रगति </vt:lpstr>
      <vt:lpstr>मन्त्रालय/निकाय अन्तर्गतका समपूरक कार्यक्रमहरूको भौतिक तथा वित्तीय प्रगति </vt:lpstr>
      <vt:lpstr> भौतिक प्रगति (सडक, पुल, झो.पु. र भवनसँग सम्बन्धित)</vt:lpstr>
      <vt:lpstr>यस प्रथम चौमासिकमा सम्पन्न भएका योजनाहरूको विवरण (बहुवर्षिय)</vt:lpstr>
      <vt:lpstr>यस प्रथम चौमासिकमा सम्पन्न भएका योजनाहरूको विवरण (बहुवर्षिय)</vt:lpstr>
      <vt:lpstr>यस प्रथम चौमासिकमा सम्पन्न भएका योजनाहरूको विवरण (बहुवर्षिय)</vt:lpstr>
      <vt:lpstr>PowerPoint Presentation</vt:lpstr>
      <vt:lpstr>कार्यक्रमगत मुख्य प्रगति विवरण</vt:lpstr>
      <vt:lpstr>कार्यक्रमगत मुख्य प्रगति विवरण</vt:lpstr>
      <vt:lpstr>यातायात कार्यालय तथा पूर्वाधार विकास कार्यालयहरुमा संकलन भएको राजस्वको विवरण</vt:lpstr>
      <vt:lpstr>यातायात कार्यालयहरुमा दर्ता भएका सवारी साधनको विवरण</vt:lpstr>
      <vt:lpstr>यातायात कार्यालयहरुबाट जाँचपास र रुट इजाजतप्राप्‍त सवारी साधनको विवरण</vt:lpstr>
      <vt:lpstr>निर्माण कार्यका केही झलकहरू   </vt:lpstr>
      <vt:lpstr>      </vt:lpstr>
      <vt:lpstr>PowerPoint Presentation</vt:lpstr>
      <vt:lpstr>PowerPoint Presentation</vt:lpstr>
      <vt:lpstr>PowerPoint Presentation</vt:lpstr>
      <vt:lpstr>बेसिशहर बाग्लुङपानी सडक </vt:lpstr>
      <vt:lpstr>PowerPoint Presentation</vt:lpstr>
      <vt:lpstr>PowerPoint Presentation</vt:lpstr>
      <vt:lpstr>चनौटे ढिस्का हुँदै भच्चेक सडक</vt:lpstr>
      <vt:lpstr>वारपाक - लाप्राक सडक (एक निर्बाचन क्षेत्र एक सडक)</vt:lpstr>
      <vt:lpstr>निर्माणअघि     निर्माणाधीन    निर्माण सम्पन्नपछि </vt:lpstr>
      <vt:lpstr>निर्माणअघि     निर्माणाधीन    निर्माण सम्पन्नपछि </vt:lpstr>
      <vt:lpstr>PowerPoint Presentation</vt:lpstr>
      <vt:lpstr>PowerPoint Presentation</vt:lpstr>
      <vt:lpstr>  बेनी - दरवाङ</vt:lpstr>
      <vt:lpstr>Beni Toripani Pakhapani Road  </vt:lpstr>
      <vt:lpstr>Darbang Muna Dhorpatan Road</vt:lpstr>
      <vt:lpstr>PowerPoint Presentation</vt:lpstr>
      <vt:lpstr>    गोरखा जिल्लाको अवुवा- बिर्दी सेराबजार पौवाटार सडक  </vt:lpstr>
      <vt:lpstr>    कास्की  जिल्लाको घट्टेखोला-धम्पुस-खानीगाउ-सडक  </vt:lpstr>
      <vt:lpstr>PowerPoint Presentation</vt:lpstr>
      <vt:lpstr>निस्याङ गापाको सिमानादेखि टंकीमनाङ सडक (मुङ्जे खाङसार सडक)</vt:lpstr>
      <vt:lpstr>मुङजे देखि ङवाल क्यु घ्यारु हुदै पिसाङ जोड्ने  सडक </vt:lpstr>
      <vt:lpstr>दुध खोला मोटेरेवल पुल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529</cp:revision>
  <cp:lastPrinted>2025-12-02T05:11:42Z</cp:lastPrinted>
  <dcterms:created xsi:type="dcterms:W3CDTF">2021-07-21T10:01:00Z</dcterms:created>
  <dcterms:modified xsi:type="dcterms:W3CDTF">2026-03-30T07:35:11Z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6BECF02A46FD4796B6713202A1A03E0A_13</vt:lpwstr>
  </property>
  <property fmtid="{D5CDD505-2E9C-101B-9397-08002B2CF9AE}" pid="3" name="KSOProductBuildVer">
    <vt:lpwstr>1033-12.2.0.21931</vt:lpwstr>
  </property>
</Properties>
</file>